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6" r:id="rId2"/>
    <p:sldId id="278" r:id="rId3"/>
    <p:sldId id="283" r:id="rId4"/>
    <p:sldId id="291" r:id="rId5"/>
    <p:sldId id="277" r:id="rId6"/>
    <p:sldId id="288" r:id="rId7"/>
    <p:sldId id="287" r:id="rId8"/>
    <p:sldId id="289" r:id="rId9"/>
    <p:sldId id="282" r:id="rId10"/>
    <p:sldId id="266" r:id="rId11"/>
    <p:sldId id="296" r:id="rId12"/>
    <p:sldId id="292" r:id="rId13"/>
    <p:sldId id="293" r:id="rId14"/>
    <p:sldId id="295"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55E39"/>
    <a:srgbClr val="454027"/>
    <a:srgbClr val="CCFFCC"/>
    <a:srgbClr val="00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08" autoAdjust="0"/>
    <p:restoredTop sz="99297" autoAdjust="0"/>
  </p:normalViewPr>
  <p:slideViewPr>
    <p:cSldViewPr>
      <p:cViewPr>
        <p:scale>
          <a:sx n="100" d="100"/>
          <a:sy n="100" d="100"/>
        </p:scale>
        <p:origin x="-1440" y="-17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27E32-323C-479B-8248-53CACD83646D}"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27E32-323C-479B-8248-53CACD83646D}"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27E32-323C-479B-8248-53CACD83646D}" type="datetimeFigureOut">
              <a:rPr lang="en-US" smtClean="0"/>
              <a:pPr/>
              <a:t>5/29/2014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27E32-323C-479B-8248-53CACD83646D}" type="datetimeFigureOut">
              <a:rPr lang="en-US" smtClean="0"/>
              <a:pPr/>
              <a:t>5/29/2014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27E32-323C-479B-8248-53CACD83646D}" type="datetimeFigureOut">
              <a:rPr lang="en-US" smtClean="0"/>
              <a:pPr/>
              <a:t>5/29/2014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7E32-323C-479B-8248-53CACD83646D}"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7E32-323C-479B-8248-53CACD83646D}"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5C27E32-323C-479B-8248-53CACD83646D}" type="datetimeFigureOut">
              <a:rPr lang="en-US" smtClean="0"/>
              <a:pPr/>
              <a:t>5/29/2014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51F4262-555D-4BAF-B539-EB7C8E731D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ustice.gov/iso/opa/ag/speeches/2013/ag-speech-130812.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huffingtonpost.com/2014/05/20/eric-holder-smart-on-crime_n_5339035.html" TargetMode="External"/><Relationship Id="rId4" Type="http://schemas.openxmlformats.org/officeDocument/2006/relationships/hyperlink" Target="http://www.justice.gov/ag/smart-on-crime.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rogasedemocracia.org/Arquivos/declaracao_ingles_site.pdf" TargetMode="External"/><Relationship Id="rId2" Type="http://schemas.openxmlformats.org/officeDocument/2006/relationships/hyperlink" Target="http://cms.univalle.edu.co/socioeconomia/media/ckfinder/files/Narcotrafico%20y%20sociedad%20en%20Colombia%20Contribucion%20a%20un%20estudio%20sobre%20el%20estado%20del%20arte.pdf" TargetMode="External"/><Relationship Id="rId1" Type="http://schemas.openxmlformats.org/officeDocument/2006/relationships/slideLayout" Target="../slideLayouts/slideLayout2.xml"/><Relationship Id="rId4" Type="http://schemas.openxmlformats.org/officeDocument/2006/relationships/hyperlink" Target="http://www.washingtonpost.com/wp-dyn/content/article/2007/01/25/AR2007012501192.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tandfonline.com/action/.U34ifsagjxY"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isc2014congress.com/" TargetMode="External"/><Relationship Id="rId13" Type="http://schemas.openxmlformats.org/officeDocument/2006/relationships/hyperlink" Target="http://indiansocietyofvictimology.com/" TargetMode="External"/><Relationship Id="rId3" Type="http://schemas.openxmlformats.org/officeDocument/2006/relationships/hyperlink" Target="https://www.eiseverywhere.com/ehome/youthjustice2013" TargetMode="External"/><Relationship Id="rId7" Type="http://schemas.openxmlformats.org/officeDocument/2006/relationships/hyperlink" Target="http://www.ipes.info/" TargetMode="External"/><Relationship Id="rId12" Type="http://schemas.openxmlformats.org/officeDocument/2006/relationships/hyperlink" Target="http://www.crimmigrationcontrol.com/" TargetMode="External"/><Relationship Id="rId2" Type="http://schemas.openxmlformats.org/officeDocument/2006/relationships/hyperlink" Target="http://www.criminologysymposium.com/" TargetMode="External"/><Relationship Id="rId1" Type="http://schemas.openxmlformats.org/officeDocument/2006/relationships/slideLayout" Target="../slideLayouts/slideLayout2.xml"/><Relationship Id="rId6" Type="http://schemas.openxmlformats.org/officeDocument/2006/relationships/hyperlink" Target="http://www.isa-sociology.org/congress2014/rc/rc.php?n=RC29" TargetMode="External"/><Relationship Id="rId11" Type="http://schemas.openxmlformats.org/officeDocument/2006/relationships/hyperlink" Target="http://www.lephcon.com.au/" TargetMode="External"/><Relationship Id="rId5" Type="http://schemas.openxmlformats.org/officeDocument/2006/relationships/hyperlink" Target="http://www.liv.ac.uk/law-and-social-justice/conferences/bsc/about/" TargetMode="External"/><Relationship Id="rId10" Type="http://schemas.openxmlformats.org/officeDocument/2006/relationships/hyperlink" Target="http://www.iatso.org/" TargetMode="External"/><Relationship Id="rId4" Type="http://schemas.openxmlformats.org/officeDocument/2006/relationships/hyperlink" Target="http://hansha.daishodai.ac.jp/acs2014/index_en.html" TargetMode="External"/><Relationship Id="rId9" Type="http://schemas.openxmlformats.org/officeDocument/2006/relationships/hyperlink" Target="http://www.issafrica.org/even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twymanghoshal.com" TargetMode="External"/><Relationship Id="rId1" Type="http://schemas.openxmlformats.org/officeDocument/2006/relationships/slideLayout" Target="../slideLayouts/slideLayout2.xml"/><Relationship Id="rId6" Type="http://schemas.openxmlformats.org/officeDocument/2006/relationships/hyperlink" Target="http://www.internationalcriminology.com/" TargetMode="External"/><Relationship Id="rId5" Type="http://schemas.openxmlformats.org/officeDocument/2006/relationships/hyperlink" Target="mailto:isvconference2014@gmail.com" TargetMode="Externa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533653" y="2209800"/>
            <a:ext cx="3663950" cy="3370834"/>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30" name="Rectangle 6"/>
          <p:cNvSpPr>
            <a:spLocks noChangeArrowheads="1"/>
          </p:cNvSpPr>
          <p:nvPr/>
        </p:nvSpPr>
        <p:spPr bwMode="auto">
          <a:xfrm>
            <a:off x="381000" y="1892649"/>
            <a:ext cx="6079865" cy="5093702"/>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pPr algn="just" fontAlgn="base">
              <a:spcBef>
                <a:spcPct val="0"/>
              </a:spcBef>
              <a:spcAft>
                <a:spcPts val="600"/>
              </a:spcAft>
            </a:pPr>
            <a:r>
              <a:rPr lang="en-US" sz="1000" dirty="0" smtClean="0">
                <a:latin typeface="Lucida Sans Unicode" panose="020B0602030504020204" pitchFamily="34" charset="0"/>
                <a:ea typeface="Times New Roman" pitchFamily="18" charset="0"/>
                <a:cs typeface="Lucida Sans Unicode" pitchFamily="34" charset="0"/>
              </a:rPr>
              <a:t>The second Inter-News of 2014 focuses on rethinking the war on drugs. Although the subject is not new in criminology circles, it seems like broader policy changes are starting to happen. In August 2013 U.S. Attorney General Eric Holder at the Annual Meeting of the American Bar </a:t>
            </a:r>
            <a:r>
              <a:rPr lang="en-US" sz="1000" dirty="0">
                <a:latin typeface="Lucida Sans Unicode" panose="020B0602030504020204" pitchFamily="34" charset="0"/>
                <a:ea typeface="Times New Roman" pitchFamily="18" charset="0"/>
                <a:cs typeface="Lucida Sans Unicode" pitchFamily="34" charset="0"/>
              </a:rPr>
              <a:t>Association called </a:t>
            </a:r>
            <a:r>
              <a:rPr lang="en-US" sz="1000" dirty="0" smtClean="0">
                <a:latin typeface="Lucida Sans Unicode" panose="020B0602030504020204" pitchFamily="34" charset="0"/>
                <a:ea typeface="Times New Roman" pitchFamily="18" charset="0"/>
                <a:cs typeface="Lucida Sans Unicode" pitchFamily="34" charset="0"/>
              </a:rPr>
              <a:t>for “</a:t>
            </a:r>
            <a:r>
              <a:rPr lang="en-US" sz="1000" dirty="0" smtClean="0">
                <a:latin typeface="Lucida Sans Unicode" panose="020B0602030504020204" pitchFamily="34" charset="0"/>
                <a:ea typeface="Times New Roman" pitchFamily="18" charset="0"/>
                <a:cs typeface="Lucida Sans Unicode" pitchFamily="34" charset="0"/>
                <a:hlinkClick r:id="rId3"/>
              </a:rPr>
              <a:t>sweeping</a:t>
            </a:r>
            <a:r>
              <a:rPr lang="en-US" sz="1000" dirty="0">
                <a:latin typeface="Lucida Sans Unicode" panose="020B0602030504020204" pitchFamily="34" charset="0"/>
                <a:ea typeface="Times New Roman" pitchFamily="18" charset="0"/>
                <a:cs typeface="Lucida Sans Unicode" pitchFamily="34" charset="0"/>
                <a:hlinkClick r:id="rId3"/>
              </a:rPr>
              <a:t>, systemic changes</a:t>
            </a:r>
            <a:r>
              <a:rPr lang="en-US" sz="1000" dirty="0" smtClean="0">
                <a:latin typeface="Lucida Sans Unicode" panose="020B0602030504020204" pitchFamily="34" charset="0"/>
                <a:ea typeface="Times New Roman" pitchFamily="18" charset="0"/>
                <a:cs typeface="Lucida Sans Unicode" pitchFamily="34" charset="0"/>
                <a:hlinkClick r:id="rId3"/>
              </a:rPr>
              <a:t>”, </a:t>
            </a:r>
            <a:r>
              <a:rPr lang="en-US" sz="1000" dirty="0">
                <a:latin typeface="Lucida Sans Unicode" panose="020B0602030504020204" pitchFamily="34" charset="0"/>
                <a:ea typeface="Times New Roman" pitchFamily="18" charset="0"/>
                <a:cs typeface="Lucida Sans Unicode" pitchFamily="34" charset="0"/>
                <a:hlinkClick r:id="rId3"/>
              </a:rPr>
              <a:t>urging “a frank and constructive dialogue about the need to reform a broken </a:t>
            </a:r>
            <a:r>
              <a:rPr lang="en-US" sz="1000" dirty="0" smtClean="0">
                <a:latin typeface="Lucida Sans Unicode" panose="020B0602030504020204" pitchFamily="34" charset="0"/>
                <a:ea typeface="Times New Roman" pitchFamily="18" charset="0"/>
                <a:cs typeface="Lucida Sans Unicode" pitchFamily="34" charset="0"/>
                <a:hlinkClick r:id="rId3"/>
              </a:rPr>
              <a:t>system</a:t>
            </a:r>
            <a:r>
              <a:rPr lang="en-US" sz="1000" dirty="0" smtClean="0">
                <a:latin typeface="Lucida Sans Unicode" panose="020B0602030504020204" pitchFamily="34" charset="0"/>
                <a:ea typeface="Times New Roman" pitchFamily="18" charset="0"/>
                <a:cs typeface="Lucida Sans Unicode" pitchFamily="34" charset="0"/>
              </a:rPr>
              <a:t>” and had the Justice Department launch </a:t>
            </a:r>
            <a:r>
              <a:rPr lang="en-US" sz="1000" dirty="0" smtClean="0">
                <a:latin typeface="Lucida Sans Unicode" panose="020B0602030504020204" pitchFamily="34" charset="0"/>
                <a:ea typeface="Times New Roman" pitchFamily="18" charset="0"/>
                <a:cs typeface="Lucida Sans Unicode" pitchFamily="34" charset="0"/>
                <a:hlinkClick r:id="rId4"/>
              </a:rPr>
              <a:t>a comprehensive review of the criminal justice system</a:t>
            </a:r>
            <a:r>
              <a:rPr lang="en-US" sz="1000" dirty="0" smtClean="0">
                <a:latin typeface="Lucida Sans Unicode" panose="020B0602030504020204" pitchFamily="34" charset="0"/>
                <a:ea typeface="Times New Roman" pitchFamily="18" charset="0"/>
                <a:cs typeface="Lucida Sans Unicode" pitchFamily="34" charset="0"/>
              </a:rPr>
              <a:t>. And it seems that he meant it, Holder is currently on a tour of cities in the U.S. where “</a:t>
            </a:r>
            <a:r>
              <a:rPr lang="en-US" sz="1000" dirty="0" smtClean="0">
                <a:latin typeface="Lucida Sans Unicode" panose="020B0602030504020204" pitchFamily="34" charset="0"/>
                <a:ea typeface="Times New Roman" pitchFamily="18" charset="0"/>
                <a:cs typeface="Lucida Sans Unicode" pitchFamily="34" charset="0"/>
                <a:hlinkClick r:id="rId5"/>
              </a:rPr>
              <a:t>U.S. attorneys are experimenting with alternatives to locking people up</a:t>
            </a:r>
            <a:r>
              <a:rPr lang="en-US" sz="1000" dirty="0" smtClean="0">
                <a:latin typeface="Lucida Sans Unicode" panose="020B0602030504020204" pitchFamily="34" charset="0"/>
                <a:ea typeface="Times New Roman" pitchFamily="18" charset="0"/>
                <a:cs typeface="Lucida Sans Unicode" pitchFamily="34" charset="0"/>
              </a:rPr>
              <a:t>.” </a:t>
            </a:r>
          </a:p>
          <a:p>
            <a:pPr algn="just" fontAlgn="base">
              <a:spcBef>
                <a:spcPct val="0"/>
              </a:spcBef>
              <a:spcAft>
                <a:spcPts val="600"/>
              </a:spcAft>
            </a:pPr>
            <a:r>
              <a:rPr lang="en-US" sz="1000" dirty="0" smtClean="0">
                <a:latin typeface="Lucida Sans Unicode" panose="020B0602030504020204" pitchFamily="34" charset="0"/>
                <a:ea typeface="Times New Roman" pitchFamily="18" charset="0"/>
                <a:cs typeface="Lucida Sans Unicode" pitchFamily="34" charset="0"/>
              </a:rPr>
              <a:t>Therefore in this issue we look beyond the borders of the U.S. to talk about some of the alternatives to the war on drugs and mandatory minimum sentences for drug offenses.  </a:t>
            </a:r>
            <a:r>
              <a:rPr lang="en-US" sz="1000" i="1" dirty="0" smtClean="0">
                <a:latin typeface="Lucida Sans Unicode" panose="020B0602030504020204" pitchFamily="34" charset="0"/>
                <a:ea typeface="Times New Roman" pitchFamily="18" charset="0"/>
                <a:cs typeface="Lucida Sans Unicode" pitchFamily="34" charset="0"/>
              </a:rPr>
              <a:t>Jane Slater and George </a:t>
            </a:r>
            <a:r>
              <a:rPr lang="en-US" sz="1000" i="1" dirty="0" err="1" smtClean="0">
                <a:latin typeface="Lucida Sans Unicode" panose="020B0602030504020204" pitchFamily="34" charset="0"/>
                <a:ea typeface="Times New Roman" pitchFamily="18" charset="0"/>
                <a:cs typeface="Lucida Sans Unicode" pitchFamily="34" charset="0"/>
              </a:rPr>
              <a:t>Murkin</a:t>
            </a:r>
            <a:r>
              <a:rPr lang="en-US" sz="1000" i="1" dirty="0" smtClean="0">
                <a:latin typeface="Lucida Sans Unicode" panose="020B0602030504020204" pitchFamily="34" charset="0"/>
                <a:ea typeface="Times New Roman" pitchFamily="18" charset="0"/>
                <a:cs typeface="Lucida Sans Unicode" pitchFamily="34" charset="0"/>
              </a:rPr>
              <a:t> </a:t>
            </a:r>
            <a:r>
              <a:rPr lang="en-US" sz="1000" dirty="0" smtClean="0">
                <a:latin typeface="Lucida Sans Unicode" panose="020B0602030504020204" pitchFamily="34" charset="0"/>
                <a:ea typeface="Times New Roman" pitchFamily="18" charset="0"/>
                <a:cs typeface="Lucida Sans Unicode" pitchFamily="34" charset="0"/>
              </a:rPr>
              <a:t>of Transform Drug Policy Foundation, a British think tank campaigning for the legal regulation of drugs, present the problems of the past and propose solutions for the future – suggesting that governments need to </a:t>
            </a:r>
            <a:r>
              <a:rPr lang="en-US" sz="1000" dirty="0">
                <a:latin typeface="Lucida Sans Unicode" panose="020B0602030504020204" pitchFamily="34" charset="0"/>
                <a:ea typeface="Times New Roman" pitchFamily="18" charset="0"/>
                <a:cs typeface="Lucida Sans Unicode" pitchFamily="34" charset="0"/>
              </a:rPr>
              <a:t>reclaim control of </a:t>
            </a:r>
            <a:r>
              <a:rPr lang="en-US" sz="1000" dirty="0" smtClean="0">
                <a:latin typeface="Lucida Sans Unicode" panose="020B0602030504020204" pitchFamily="34" charset="0"/>
                <a:ea typeface="Times New Roman" pitchFamily="18" charset="0"/>
                <a:cs typeface="Lucida Sans Unicode" pitchFamily="34" charset="0"/>
              </a:rPr>
              <a:t>the drug market. </a:t>
            </a:r>
            <a:r>
              <a:rPr lang="en-US" sz="1000" i="1" dirty="0">
                <a:latin typeface="Lucida Sans Unicode" panose="020B0602030504020204" pitchFamily="34" charset="0"/>
                <a:ea typeface="Times New Roman" pitchFamily="18" charset="0"/>
                <a:cs typeface="Lucida Sans Unicode" pitchFamily="34" charset="0"/>
              </a:rPr>
              <a:t>Ian </a:t>
            </a:r>
            <a:r>
              <a:rPr lang="en-US" sz="1000" i="1" dirty="0" err="1" smtClean="0">
                <a:latin typeface="Lucida Sans Unicode" panose="020B0602030504020204" pitchFamily="34" charset="0"/>
                <a:ea typeface="Times New Roman" pitchFamily="18" charset="0"/>
                <a:cs typeface="Lucida Sans Unicode" pitchFamily="34" charset="0"/>
              </a:rPr>
              <a:t>Walmsley</a:t>
            </a:r>
            <a:r>
              <a:rPr lang="en-US" sz="1000" i="1" dirty="0" smtClean="0">
                <a:latin typeface="Lucida Sans Unicode" panose="020B0602030504020204" pitchFamily="34" charset="0"/>
                <a:ea typeface="Times New Roman" pitchFamily="18" charset="0"/>
                <a:cs typeface="Lucida Sans Unicode" pitchFamily="34" charset="0"/>
              </a:rPr>
              <a:t> </a:t>
            </a:r>
            <a:r>
              <a:rPr lang="en-US" sz="1000" dirty="0" smtClean="0">
                <a:latin typeface="Lucida Sans Unicode" panose="020B0602030504020204" pitchFamily="34" charset="0"/>
                <a:ea typeface="Times New Roman" pitchFamily="18" charset="0"/>
                <a:cs typeface="Lucida Sans Unicode" pitchFamily="34" charset="0"/>
              </a:rPr>
              <a:t>from the University </a:t>
            </a:r>
            <a:r>
              <a:rPr lang="en-US" sz="1000" dirty="0">
                <a:latin typeface="Lucida Sans Unicode" panose="020B0602030504020204" pitchFamily="34" charset="0"/>
                <a:ea typeface="Times New Roman" pitchFamily="18" charset="0"/>
                <a:cs typeface="Lucida Sans Unicode" pitchFamily="34" charset="0"/>
              </a:rPr>
              <a:t>of the West of England, </a:t>
            </a:r>
            <a:r>
              <a:rPr lang="en-US" sz="1000" dirty="0" smtClean="0">
                <a:latin typeface="Lucida Sans Unicode" panose="020B0602030504020204" pitchFamily="34" charset="0"/>
                <a:ea typeface="Times New Roman" pitchFamily="18" charset="0"/>
                <a:cs typeface="Lucida Sans Unicode" pitchFamily="34" charset="0"/>
              </a:rPr>
              <a:t>approaches the policy changes from the war </a:t>
            </a:r>
            <a:r>
              <a:rPr lang="en-US" sz="1000" dirty="0">
                <a:latin typeface="Lucida Sans Unicode" panose="020B0602030504020204" pitchFamily="34" charset="0"/>
                <a:ea typeface="Times New Roman" pitchFamily="18" charset="0"/>
                <a:cs typeface="Lucida Sans Unicode" pitchFamily="34" charset="0"/>
              </a:rPr>
              <a:t>on </a:t>
            </a:r>
            <a:r>
              <a:rPr lang="en-US" sz="1000" dirty="0" smtClean="0">
                <a:latin typeface="Lucida Sans Unicode" panose="020B0602030504020204" pitchFamily="34" charset="0"/>
                <a:ea typeface="Times New Roman" pitchFamily="18" charset="0"/>
                <a:cs typeface="Lucida Sans Unicode" pitchFamily="34" charset="0"/>
              </a:rPr>
              <a:t>drugs more </a:t>
            </a:r>
            <a:r>
              <a:rPr lang="en-US" sz="1000" dirty="0">
                <a:latin typeface="Lucida Sans Unicode" panose="020B0602030504020204" pitchFamily="34" charset="0"/>
                <a:ea typeface="Times New Roman" pitchFamily="18" charset="0"/>
                <a:cs typeface="Lucida Sans Unicode" pitchFamily="34" charset="0"/>
              </a:rPr>
              <a:t>cautiously, warning of the implications of contemporary drug treatment interventions that continue to treat and reconstruct the </a:t>
            </a:r>
            <a:r>
              <a:rPr lang="en-US" sz="1000" dirty="0" smtClean="0">
                <a:latin typeface="Lucida Sans Unicode" panose="020B0602030504020204" pitchFamily="34" charset="0"/>
                <a:ea typeface="Times New Roman" pitchFamily="18" charset="0"/>
                <a:cs typeface="Lucida Sans Unicode" pitchFamily="34" charset="0"/>
              </a:rPr>
              <a:t>drug </a:t>
            </a:r>
            <a:r>
              <a:rPr lang="en-US" sz="1000" dirty="0">
                <a:latin typeface="Lucida Sans Unicode" panose="020B0602030504020204" pitchFamily="34" charset="0"/>
                <a:ea typeface="Times New Roman" pitchFamily="18" charset="0"/>
                <a:cs typeface="Lucida Sans Unicode" pitchFamily="34" charset="0"/>
              </a:rPr>
              <a:t>user as a poisoned object</a:t>
            </a:r>
            <a:r>
              <a:rPr lang="en-US" sz="1000" dirty="0" smtClean="0">
                <a:latin typeface="Lucida Sans Unicode" panose="020B0602030504020204" pitchFamily="34" charset="0"/>
                <a:ea typeface="Times New Roman" pitchFamily="18" charset="0"/>
                <a:cs typeface="Lucida Sans Unicode" pitchFamily="34" charset="0"/>
              </a:rPr>
              <a:t>. </a:t>
            </a:r>
            <a:r>
              <a:rPr lang="en-US" sz="1000" i="1" dirty="0" smtClean="0">
                <a:latin typeface="Lucida Sans Unicode" panose="020B0602030504020204" pitchFamily="34" charset="0"/>
                <a:ea typeface="Times New Roman" pitchFamily="18" charset="0"/>
                <a:cs typeface="Lucida Sans Unicode" pitchFamily="34" charset="0"/>
              </a:rPr>
              <a:t>Jennifer Fleetwood </a:t>
            </a:r>
            <a:r>
              <a:rPr lang="en-US" sz="1000" dirty="0" smtClean="0">
                <a:latin typeface="Lucida Sans Unicode" panose="020B0602030504020204" pitchFamily="34" charset="0"/>
                <a:ea typeface="Times New Roman" pitchFamily="18" charset="0"/>
                <a:cs typeface="Lucida Sans Unicode" pitchFamily="34" charset="0"/>
              </a:rPr>
              <a:t>from the University of Leicester shifts our attention to another </a:t>
            </a:r>
            <a:r>
              <a:rPr lang="en-US" sz="1000" dirty="0">
                <a:latin typeface="Lucida Sans Unicode" panose="020B0602030504020204" pitchFamily="34" charset="0"/>
                <a:ea typeface="Times New Roman" pitchFamily="18" charset="0"/>
                <a:cs typeface="Lucida Sans Unicode" pitchFamily="34" charset="0"/>
              </a:rPr>
              <a:t>area that needs to be reviewed, </a:t>
            </a:r>
            <a:r>
              <a:rPr lang="en-US" sz="1000" dirty="0" smtClean="0">
                <a:latin typeface="Lucida Sans Unicode" panose="020B0602030504020204" pitchFamily="34" charset="0"/>
                <a:ea typeface="Times New Roman" pitchFamily="18" charset="0"/>
                <a:cs typeface="Lucida Sans Unicode" pitchFamily="34" charset="0"/>
              </a:rPr>
              <a:t>the international drug trade. She questions the gendered </a:t>
            </a:r>
            <a:r>
              <a:rPr lang="en-US" sz="1000" dirty="0">
                <a:latin typeface="Lucida Sans Unicode" panose="020B0602030504020204" pitchFamily="34" charset="0"/>
                <a:ea typeface="Times New Roman" pitchFamily="18" charset="0"/>
                <a:cs typeface="Lucida Sans Unicode" pitchFamily="34" charset="0"/>
              </a:rPr>
              <a:t>notions about the macho </a:t>
            </a:r>
            <a:r>
              <a:rPr lang="en-US" sz="1000" dirty="0" smtClean="0">
                <a:latin typeface="Lucida Sans Unicode" panose="020B0602030504020204" pitchFamily="34" charset="0"/>
                <a:ea typeface="Times New Roman" pitchFamily="18" charset="0"/>
                <a:cs typeface="Lucida Sans Unicode" pitchFamily="34" charset="0"/>
              </a:rPr>
              <a:t>trafficker </a:t>
            </a:r>
            <a:r>
              <a:rPr lang="en-US" sz="1000" dirty="0">
                <a:latin typeface="Lucida Sans Unicode" panose="020B0602030504020204" pitchFamily="34" charset="0"/>
                <a:ea typeface="Times New Roman" pitchFamily="18" charset="0"/>
                <a:cs typeface="Lucida Sans Unicode" pitchFamily="34" charset="0"/>
              </a:rPr>
              <a:t>and exploited female </a:t>
            </a:r>
            <a:r>
              <a:rPr lang="en-US" sz="1000" dirty="0" smtClean="0">
                <a:latin typeface="Lucida Sans Unicode" panose="020B0602030504020204" pitchFamily="34" charset="0"/>
                <a:ea typeface="Times New Roman" pitchFamily="18" charset="0"/>
                <a:cs typeface="Lucida Sans Unicode" pitchFamily="34" charset="0"/>
              </a:rPr>
              <a:t>mule, which based on her research have </a:t>
            </a:r>
            <a:r>
              <a:rPr lang="en-US" sz="1000" dirty="0">
                <a:latin typeface="Lucida Sans Unicode" panose="020B0602030504020204" pitchFamily="34" charset="0"/>
                <a:ea typeface="Times New Roman" pitchFamily="18" charset="0"/>
                <a:cs typeface="Lucida Sans Unicode" pitchFamily="34" charset="0"/>
              </a:rPr>
              <a:t>little basis in fact. </a:t>
            </a:r>
            <a:r>
              <a:rPr lang="en-US" sz="1000" dirty="0" smtClean="0">
                <a:latin typeface="Lucida Sans Unicode" panose="020B0602030504020204" pitchFamily="34" charset="0"/>
                <a:ea typeface="Times New Roman" pitchFamily="18" charset="0"/>
                <a:cs typeface="Lucida Sans Unicode" pitchFamily="34" charset="0"/>
              </a:rPr>
              <a:t>Finally, </a:t>
            </a:r>
            <a:r>
              <a:rPr lang="en-US" sz="1000" i="1" dirty="0" smtClean="0">
                <a:latin typeface="Lucida Sans Unicode" panose="020B0602030504020204" pitchFamily="34" charset="0"/>
                <a:ea typeface="Times New Roman" pitchFamily="18" charset="0"/>
                <a:cs typeface="Lucida Sans Unicode" pitchFamily="34" charset="0"/>
              </a:rPr>
              <a:t>Luis Velez</a:t>
            </a:r>
            <a:r>
              <a:rPr lang="en-US" sz="1000" dirty="0" smtClean="0">
                <a:latin typeface="Lucida Sans Unicode" panose="020B0602030504020204" pitchFamily="34" charset="0"/>
                <a:ea typeface="Times New Roman" pitchFamily="18" charset="0"/>
                <a:cs typeface="Lucida Sans Unicode" pitchFamily="34" charset="0"/>
              </a:rPr>
              <a:t>, discusses the effect of the U.S. war on drugs on Colombia; he charts the four phases that Colombia has gone through in its war on drugs, identifying the need to shift the </a:t>
            </a:r>
            <a:r>
              <a:rPr lang="en-US" sz="1000" dirty="0">
                <a:latin typeface="Lucida Sans Unicode" panose="020B0602030504020204" pitchFamily="34" charset="0"/>
                <a:ea typeface="Times New Roman" pitchFamily="18" charset="0"/>
                <a:cs typeface="Lucida Sans Unicode" pitchFamily="34" charset="0"/>
              </a:rPr>
              <a:t>approach </a:t>
            </a:r>
            <a:r>
              <a:rPr lang="en-US" sz="1000" dirty="0" smtClean="0">
                <a:latin typeface="Lucida Sans Unicode" panose="020B0602030504020204" pitchFamily="34" charset="0"/>
                <a:ea typeface="Times New Roman" pitchFamily="18" charset="0"/>
                <a:cs typeface="Lucida Sans Unicode" pitchFamily="34" charset="0"/>
              </a:rPr>
              <a:t>from criminal </a:t>
            </a:r>
            <a:r>
              <a:rPr lang="en-US" sz="1000" dirty="0">
                <a:latin typeface="Lucida Sans Unicode" panose="020B0602030504020204" pitchFamily="34" charset="0"/>
                <a:ea typeface="Times New Roman" pitchFamily="18" charset="0"/>
                <a:cs typeface="Lucida Sans Unicode" pitchFamily="34" charset="0"/>
              </a:rPr>
              <a:t>justice </a:t>
            </a:r>
            <a:r>
              <a:rPr lang="en-US" sz="1000" dirty="0" smtClean="0">
                <a:latin typeface="Lucida Sans Unicode" panose="020B0602030504020204" pitchFamily="34" charset="0"/>
                <a:ea typeface="Times New Roman" pitchFamily="18" charset="0"/>
                <a:cs typeface="Lucida Sans Unicode" pitchFamily="34" charset="0"/>
              </a:rPr>
              <a:t>to public health.</a:t>
            </a:r>
            <a:endParaRPr lang="en-US" sz="1000" dirty="0">
              <a:latin typeface="Lucida Sans Unicode" panose="020B0602030504020204" pitchFamily="34" charset="0"/>
              <a:ea typeface="Times New Roman" pitchFamily="18" charset="0"/>
              <a:cs typeface="Lucida Sans Unicode" pitchFamily="34" charset="0"/>
            </a:endParaRPr>
          </a:p>
          <a:p>
            <a:pPr lvl="0" algn="just" fontAlgn="base">
              <a:spcBef>
                <a:spcPct val="0"/>
              </a:spcBef>
              <a:spcAft>
                <a:spcPts val="300"/>
              </a:spcAft>
            </a:pPr>
            <a:r>
              <a:rPr lang="en-US" sz="1000" dirty="0" smtClean="0">
                <a:latin typeface="Lucida Sans Unicode" panose="020B0602030504020204" pitchFamily="34" charset="0"/>
                <a:ea typeface="Times New Roman" pitchFamily="18" charset="0"/>
                <a:cs typeface="Lucida Sans Unicode" pitchFamily="34" charset="0"/>
              </a:rPr>
              <a:t>The </a:t>
            </a:r>
            <a:r>
              <a:rPr lang="en-US" sz="1000" dirty="0">
                <a:latin typeface="Lucida Sans Unicode" pitchFamily="34" charset="0"/>
                <a:ea typeface="Times New Roman" pitchFamily="18" charset="0"/>
                <a:cs typeface="Lucida Sans Unicode" pitchFamily="34" charset="0"/>
              </a:rPr>
              <a:t>next newsletter will be distributed in the </a:t>
            </a:r>
            <a:r>
              <a:rPr lang="en-US" sz="1000" dirty="0" smtClean="0">
                <a:latin typeface="Lucida Sans Unicode" pitchFamily="34" charset="0"/>
                <a:ea typeface="Times New Roman" pitchFamily="18" charset="0"/>
                <a:cs typeface="Lucida Sans Unicode" pitchFamily="34" charset="0"/>
              </a:rPr>
              <a:t>Fall, continuing in the spirit of reviewing the criminal justice system, it will be a </a:t>
            </a:r>
            <a:r>
              <a:rPr lang="en-US" sz="1000" dirty="0">
                <a:latin typeface="Lucida Sans Unicode" pitchFamily="34" charset="0"/>
                <a:ea typeface="Times New Roman" pitchFamily="18" charset="0"/>
                <a:cs typeface="Lucida Sans Unicode" pitchFamily="34" charset="0"/>
              </a:rPr>
              <a:t>special issue on </a:t>
            </a:r>
            <a:r>
              <a:rPr lang="en-US" sz="1000" dirty="0" smtClean="0">
                <a:latin typeface="Lucida Sans Unicode" pitchFamily="34" charset="0"/>
                <a:ea typeface="Times New Roman" pitchFamily="18" charset="0"/>
                <a:cs typeface="Lucida Sans Unicode" pitchFamily="34" charset="0"/>
              </a:rPr>
              <a:t>penal reform, offender supervision, and restorative justice </a:t>
            </a:r>
            <a:r>
              <a:rPr lang="en-US" sz="1000" dirty="0">
                <a:latin typeface="Lucida Sans Unicode" pitchFamily="34" charset="0"/>
                <a:ea typeface="Times New Roman" pitchFamily="18" charset="0"/>
                <a:cs typeface="Lucida Sans Unicode" pitchFamily="34" charset="0"/>
              </a:rPr>
              <a:t>– </a:t>
            </a:r>
            <a:r>
              <a:rPr lang="en-US" sz="1000" dirty="0" smtClean="0">
                <a:latin typeface="Lucida Sans Unicode" pitchFamily="34" charset="0"/>
                <a:ea typeface="Times New Roman" pitchFamily="18" charset="0"/>
                <a:cs typeface="Lucida Sans Unicode" pitchFamily="34" charset="0"/>
              </a:rPr>
              <a:t>I look forward to your </a:t>
            </a:r>
            <a:r>
              <a:rPr lang="en-US" sz="1000" dirty="0">
                <a:latin typeface="Lucida Sans Unicode" pitchFamily="34" charset="0"/>
                <a:ea typeface="Times New Roman" pitchFamily="18" charset="0"/>
                <a:cs typeface="Lucida Sans Unicode" pitchFamily="34" charset="0"/>
              </a:rPr>
              <a:t>interesting contributions! And as always, forwarding this e-mail to </a:t>
            </a:r>
            <a:r>
              <a:rPr lang="en-US" sz="1000" i="1" dirty="0">
                <a:latin typeface="Lucida Sans Unicode" pitchFamily="34" charset="0"/>
                <a:ea typeface="Times New Roman" pitchFamily="18" charset="0"/>
                <a:cs typeface="Lucida Sans Unicode" pitchFamily="34" charset="0"/>
              </a:rPr>
              <a:t>at least </a:t>
            </a:r>
            <a:r>
              <a:rPr lang="en-US" sz="1000" dirty="0">
                <a:latin typeface="Lucida Sans Unicode" pitchFamily="34" charset="0"/>
                <a:ea typeface="Times New Roman" pitchFamily="18" charset="0"/>
                <a:cs typeface="Lucida Sans Unicode" pitchFamily="34" charset="0"/>
              </a:rPr>
              <a:t>one non-DIC member helps spread the word about the Division's activities and leads to a growing membership.  </a:t>
            </a:r>
            <a:endParaRPr lang="en-US" sz="1000" dirty="0" smtClean="0">
              <a:latin typeface="Lucida Sans Unicode" pitchFamily="34" charset="0"/>
              <a:ea typeface="Times New Roman" pitchFamily="18" charset="0"/>
              <a:cs typeface="Lucida Sans Unicode" pitchFamily="34" charset="0"/>
            </a:endParaRPr>
          </a:p>
          <a:p>
            <a:pPr lvl="0" algn="just" fontAlgn="base">
              <a:spcBef>
                <a:spcPct val="0"/>
              </a:spcBef>
              <a:spcAft>
                <a:spcPts val="300"/>
              </a:spcAft>
            </a:pPr>
            <a:endParaRPr lang="en-US" sz="600" dirty="0">
              <a:latin typeface="Lucida Sans Unicode" pitchFamily="34" charset="0"/>
              <a:ea typeface="Times New Roman" pitchFamily="18" charset="0"/>
              <a:cs typeface="Lucida Sans Unicode" pitchFamily="34" charset="0"/>
            </a:endParaRPr>
          </a:p>
          <a:p>
            <a:pPr lvl="0" algn="just" fontAlgn="base">
              <a:spcBef>
                <a:spcPct val="0"/>
              </a:spcBef>
              <a:spcAft>
                <a:spcPct val="0"/>
              </a:spcAft>
            </a:pPr>
            <a:r>
              <a:rPr lang="en-US" sz="1000" b="1" i="1" dirty="0" err="1">
                <a:solidFill>
                  <a:srgbClr val="655E39"/>
                </a:solidFill>
                <a:latin typeface="Lucida Sans Unicode" pitchFamily="34" charset="0"/>
                <a:ea typeface="Times New Roman" pitchFamily="18" charset="0"/>
                <a:cs typeface="Lucida Sans Unicode" pitchFamily="34" charset="0"/>
              </a:rPr>
              <a:t>Anamika</a:t>
            </a:r>
            <a:r>
              <a:rPr lang="en-US" sz="1000" b="1" i="1" dirty="0">
                <a:solidFill>
                  <a:srgbClr val="655E39"/>
                </a:solidFill>
                <a:latin typeface="Lucida Sans Unicode" pitchFamily="34" charset="0"/>
                <a:ea typeface="Times New Roman" pitchFamily="18" charset="0"/>
                <a:cs typeface="Lucida Sans Unicode" pitchFamily="34" charset="0"/>
              </a:rPr>
              <a:t> </a:t>
            </a:r>
            <a:r>
              <a:rPr lang="en-US" sz="1000" b="1" i="1" dirty="0" err="1">
                <a:solidFill>
                  <a:srgbClr val="655E39"/>
                </a:solidFill>
                <a:latin typeface="Lucida Sans Unicode" pitchFamily="34" charset="0"/>
                <a:ea typeface="Times New Roman" pitchFamily="18" charset="0"/>
                <a:cs typeface="Lucida Sans Unicode" pitchFamily="34" charset="0"/>
              </a:rPr>
              <a:t>Twyman-Ghoshal</a:t>
            </a:r>
            <a:endParaRPr lang="en-US" sz="1000" b="1" i="1" dirty="0">
              <a:solidFill>
                <a:srgbClr val="655E39"/>
              </a:solidFill>
              <a:latin typeface="Lucida Sans Unicode" pitchFamily="34" charset="0"/>
              <a:ea typeface="Times New Roman" pitchFamily="18" charset="0"/>
              <a:cs typeface="Lucida Sans Unicode" pitchFamily="34" charset="0"/>
            </a:endParaRPr>
          </a:p>
          <a:p>
            <a:pPr lvl="0" algn="just" fontAlgn="base">
              <a:spcBef>
                <a:spcPct val="0"/>
              </a:spcBef>
              <a:spcAft>
                <a:spcPct val="0"/>
              </a:spcAft>
            </a:pPr>
            <a:r>
              <a:rPr lang="en-US" sz="1000" dirty="0">
                <a:latin typeface="Lucida Sans Unicode" pitchFamily="34" charset="0"/>
                <a:ea typeface="Times New Roman" pitchFamily="18" charset="0"/>
                <a:cs typeface="Lucida Sans Unicode" pitchFamily="34" charset="0"/>
              </a:rPr>
              <a:t>DIC Newsletter Editor</a:t>
            </a:r>
          </a:p>
          <a:p>
            <a:pPr lvl="0" algn="just" fontAlgn="base">
              <a:spcBef>
                <a:spcPct val="0"/>
              </a:spcBef>
              <a:spcAft>
                <a:spcPct val="0"/>
              </a:spcAft>
            </a:pPr>
            <a:r>
              <a:rPr lang="en-US" sz="1000" i="1" dirty="0">
                <a:latin typeface="Lucida Sans Unicode" pitchFamily="34" charset="0"/>
                <a:cs typeface="Lucida Sans Unicode" pitchFamily="34" charset="0"/>
              </a:rPr>
              <a:t>a@twymanghoshal.com</a:t>
            </a:r>
            <a:endParaRPr lang="en-US" sz="1050" i="1" dirty="0">
              <a:latin typeface="Lucida Sans Unicode" pitchFamily="34" charset="0"/>
              <a:cs typeface="Lucida Sans Unicode" pitchFamily="34" charset="0"/>
            </a:endParaRPr>
          </a:p>
        </p:txBody>
      </p:sp>
      <p:sp>
        <p:nvSpPr>
          <p:cNvPr id="1026" name="DOM 2"/>
          <p:cNvSpPr>
            <a:spLocks noChangeArrowheads="1"/>
          </p:cNvSpPr>
          <p:nvPr/>
        </p:nvSpPr>
        <p:spPr bwMode="auto">
          <a:xfrm>
            <a:off x="0" y="1"/>
            <a:ext cx="6858000" cy="1143000"/>
          </a:xfrm>
          <a:prstGeom prst="rect">
            <a:avLst/>
          </a:prstGeom>
          <a:solidFill>
            <a:srgbClr val="666633"/>
          </a:solid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5400" b="1" cap="small" dirty="0">
                <a:solidFill>
                  <a:schemeClr val="bg1">
                    <a:lumMod val="65000"/>
                  </a:schemeClr>
                </a:solidFill>
                <a:latin typeface="SimHei" pitchFamily="49" charset="-122"/>
                <a:ea typeface="SimHei" pitchFamily="49" charset="-122"/>
              </a:rPr>
              <a:t>Inter-News</a:t>
            </a:r>
          </a:p>
        </p:txBody>
      </p:sp>
      <p:pic>
        <p:nvPicPr>
          <p:cNvPr id="7" name="Picture 6" descr="C:\Users\Anamika T G\AppData\Local\Microsoft\Windows\Temporary Internet Files\Content.IE5\1IXJ8VSN\MCj04380600000[1].png"/>
          <p:cNvPicPr/>
          <p:nvPr/>
        </p:nvPicPr>
        <p:blipFill>
          <a:blip r:embed="rId6" cstate="print"/>
          <a:srcRect/>
          <a:stretch>
            <a:fillRect/>
          </a:stretch>
        </p:blipFill>
        <p:spPr bwMode="auto">
          <a:xfrm>
            <a:off x="5467350" y="228600"/>
            <a:ext cx="1390650" cy="1390650"/>
          </a:xfrm>
          <a:prstGeom prst="rect">
            <a:avLst/>
          </a:prstGeom>
          <a:noFill/>
          <a:ln w="9525">
            <a:noFill/>
            <a:miter lim="800000"/>
            <a:headEnd/>
            <a:tailEnd/>
          </a:ln>
        </p:spPr>
      </p:pic>
      <p:sp>
        <p:nvSpPr>
          <p:cNvPr id="1027" name="Text Box 3"/>
          <p:cNvSpPr txBox="1">
            <a:spLocks noChangeArrowheads="1"/>
          </p:cNvSpPr>
          <p:nvPr/>
        </p:nvSpPr>
        <p:spPr bwMode="auto">
          <a:xfrm>
            <a:off x="5334000" y="38100"/>
            <a:ext cx="1524000" cy="342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C2C2AD"/>
                </a:solidFill>
                <a:effectLst/>
                <a:latin typeface="Papyrus" pitchFamily="66" charset="0"/>
                <a:ea typeface="SimHei" pitchFamily="49" charset="-122"/>
                <a:cs typeface="Arial" pitchFamily="34" charset="0"/>
              </a:rPr>
              <a:t>Spring</a:t>
            </a:r>
            <a:r>
              <a:rPr lang="en-US" sz="1100" b="1" dirty="0" smtClean="0">
                <a:solidFill>
                  <a:srgbClr val="C2C2AD"/>
                </a:solidFill>
                <a:latin typeface="Papyrus" pitchFamily="66" charset="0"/>
                <a:ea typeface="SimHei" pitchFamily="49" charset="-122"/>
                <a:cs typeface="Arial" pitchFamily="34" charset="0"/>
              </a:rPr>
              <a:t>/Summer </a:t>
            </a:r>
            <a:r>
              <a:rPr kumimoji="0" lang="en-US" sz="1100" b="1" i="0" u="none" strike="noStrike" cap="none" normalizeH="0" baseline="0" dirty="0" smtClean="0">
                <a:ln>
                  <a:noFill/>
                </a:ln>
                <a:solidFill>
                  <a:srgbClr val="C2C2AD"/>
                </a:solidFill>
                <a:effectLst/>
                <a:latin typeface="Papyrus" pitchFamily="66" charset="0"/>
                <a:ea typeface="SimHei" pitchFamily="49" charset="-122"/>
                <a:cs typeface="Arial" pitchFamily="34" charset="0"/>
              </a:rPr>
              <a:t>2014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C2C2AD"/>
                </a:solidFill>
                <a:effectLst/>
                <a:latin typeface="Papyrus" pitchFamily="66" charset="0"/>
                <a:ea typeface="SimHei" pitchFamily="49" charset="-122"/>
                <a:cs typeface="Arial" pitchFamily="34" charset="0"/>
              </a:rPr>
              <a:t>Volume  38</a:t>
            </a:r>
            <a:endParaRPr kumimoji="0" lang="en-US" sz="1100" b="0" i="0" u="none" strike="noStrike" cap="none" normalizeH="0" baseline="0" dirty="0" smtClean="0">
              <a:ln>
                <a:noFill/>
              </a:ln>
              <a:solidFill>
                <a:schemeClr val="tx1"/>
              </a:solidFill>
              <a:effectLst/>
              <a:latin typeface="Papyrus" pitchFamily="66" charset="0"/>
              <a:ea typeface="SimHei" pitchFamily="49" charset="-122"/>
              <a:cs typeface="Arial" pitchFamily="34" charset="0"/>
            </a:endParaRPr>
          </a:p>
        </p:txBody>
      </p:sp>
      <p:sp>
        <p:nvSpPr>
          <p:cNvPr id="1028" name="Line 4"/>
          <p:cNvSpPr>
            <a:spLocks noChangeShapeType="1"/>
          </p:cNvSpPr>
          <p:nvPr/>
        </p:nvSpPr>
        <p:spPr bwMode="auto">
          <a:xfrm>
            <a:off x="0" y="1143000"/>
            <a:ext cx="6810375" cy="0"/>
          </a:xfrm>
          <a:prstGeom prst="line">
            <a:avLst/>
          </a:prstGeom>
          <a:noFill/>
          <a:ln w="31750">
            <a:solidFill>
              <a:srgbClr val="C2C2AD"/>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9" name="Text Box 5"/>
          <p:cNvSpPr txBox="1">
            <a:spLocks noChangeArrowheads="1"/>
          </p:cNvSpPr>
          <p:nvPr/>
        </p:nvSpPr>
        <p:spPr bwMode="auto">
          <a:xfrm>
            <a:off x="0" y="1143000"/>
            <a:ext cx="6781800" cy="163122"/>
          </a:xfrm>
          <a:prstGeom prst="rect">
            <a:avLst/>
          </a:prstGeom>
          <a:noFill/>
          <a:ln w="9525">
            <a:noFill/>
            <a:miter lim="800000"/>
            <a:headEnd/>
            <a:tailEnd/>
          </a:ln>
        </p:spPr>
        <p:txBody>
          <a:bodyPr vert="horz" wrap="square" lIns="0" tIns="9144"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666633"/>
                </a:solidFill>
                <a:effectLst/>
                <a:latin typeface="Times New Roman" pitchFamily="18" charset="0"/>
                <a:cs typeface="Arial" pitchFamily="34" charset="0"/>
              </a:rPr>
              <a:t>The Newsletter of the Division of International Criminology of the American Society of Criminology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381000" y="7153275"/>
            <a:ext cx="6146541" cy="1708160"/>
          </a:xfrm>
          <a:prstGeom prst="rect">
            <a:avLst/>
          </a:prstGeom>
          <a:solidFill>
            <a:schemeClr val="bg2">
              <a:lumMod val="90000"/>
            </a:schemeClr>
          </a:solidFill>
          <a:ln w="19050">
            <a:solidFill>
              <a:schemeClr val="bg2">
                <a:lumMod val="50000"/>
              </a:schemeClr>
            </a:solidFill>
            <a:miter lim="800000"/>
            <a:headEnd/>
            <a:tailEnd/>
          </a:ln>
        </p:spPr>
        <p:txBody>
          <a:bodyPr vert="horz" wrap="square" lIns="91440" tIns="91440" rIns="91440" bIns="91440" numCol="1" anchor="t" anchorCtr="0" compatLnSpc="1">
            <a:prstTxWarp prst="textNoShape">
              <a:avLst/>
            </a:prstTxWarp>
            <a:spAutoFit/>
          </a:bodyPr>
          <a:lstStyle/>
          <a:p>
            <a:pPr marL="0" marR="0" lvl="0" indent="0" algn="l" defTabSz="914400" rtl="0" eaLnBrk="1" fontAlgn="base" latinLnBrk="0" hangingPunct="1">
              <a:lnSpc>
                <a:spcPct val="100000"/>
              </a:lnSpc>
              <a:spcAft>
                <a:spcPts val="200"/>
              </a:spcAft>
              <a:buClrTx/>
              <a:buSzTx/>
              <a:buFontTx/>
              <a:buNone/>
              <a:tabLst/>
            </a:pPr>
            <a:r>
              <a:rPr kumimoji="0" lang="en-US" sz="1200" b="1" i="0" u="none" strike="noStrike" cap="none" normalizeH="0" baseline="0" dirty="0" smtClean="0">
                <a:ln>
                  <a:noFill/>
                </a:ln>
                <a:solidFill>
                  <a:srgbClr val="655E39"/>
                </a:solidFill>
                <a:effectLst/>
                <a:latin typeface="Lucida Sans Unicode" pitchFamily="34" charset="0"/>
                <a:cs typeface="Lucida Sans Unicode" pitchFamily="34" charset="0"/>
              </a:rPr>
              <a:t>Inside This Issue</a:t>
            </a:r>
          </a:p>
          <a:p>
            <a:pPr lvl="0" fontAlgn="base">
              <a:spcAft>
                <a:spcPts val="200"/>
              </a:spcAft>
            </a:pPr>
            <a:r>
              <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rPr>
              <a:t>Chair’s Report    </a:t>
            </a:r>
            <a:r>
              <a:rPr kumimoji="0" lang="en-US" sz="800" i="1" u="none" strike="noStrike" cap="none" normalizeH="0" baseline="0" dirty="0" smtClean="0">
                <a:ln>
                  <a:noFill/>
                </a:ln>
                <a:solidFill>
                  <a:srgbClr val="454027"/>
                </a:solidFill>
                <a:effectLst/>
                <a:latin typeface="Lucida Sans Unicode" pitchFamily="34" charset="0"/>
                <a:cs typeface="Lucida Sans Unicode" pitchFamily="34" charset="0"/>
              </a:rPr>
              <a:t>by </a:t>
            </a:r>
            <a:r>
              <a:rPr lang="en-US" sz="800" i="1" dirty="0" err="1" smtClean="0">
                <a:solidFill>
                  <a:srgbClr val="454027"/>
                </a:solidFill>
                <a:latin typeface="Lucida Sans Unicode" pitchFamily="34" charset="0"/>
                <a:cs typeface="Lucida Sans Unicode" pitchFamily="34" charset="0"/>
              </a:rPr>
              <a:t>Sesha</a:t>
            </a:r>
            <a:r>
              <a:rPr lang="en-US" sz="800" i="1" dirty="0" smtClean="0">
                <a:solidFill>
                  <a:srgbClr val="454027"/>
                </a:solidFill>
                <a:latin typeface="Lucida Sans Unicode" pitchFamily="34" charset="0"/>
                <a:cs typeface="Lucida Sans Unicode" pitchFamily="34" charset="0"/>
              </a:rPr>
              <a:t> </a:t>
            </a:r>
            <a:r>
              <a:rPr lang="en-US" sz="800" i="1" dirty="0" err="1" smtClean="0">
                <a:solidFill>
                  <a:srgbClr val="454027"/>
                </a:solidFill>
                <a:latin typeface="Lucida Sans Unicode" pitchFamily="34" charset="0"/>
                <a:cs typeface="Lucida Sans Unicode" pitchFamily="34" charset="0"/>
              </a:rPr>
              <a:t>Kethineni</a:t>
            </a:r>
            <a:r>
              <a:rPr kumimoji="0" lang="en-US" sz="800" i="1" u="none" strike="noStrike" cap="none" normalizeH="0" dirty="0" smtClean="0">
                <a:ln>
                  <a:noFill/>
                </a:ln>
                <a:solidFill>
                  <a:srgbClr val="454027"/>
                </a:solidFill>
                <a:effectLst/>
                <a:latin typeface="Lucida Sans Unicode" pitchFamily="34" charset="0"/>
                <a:cs typeface="Lucida Sans Unicode" pitchFamily="34" charset="0"/>
              </a:rPr>
              <a:t>	</a:t>
            </a:r>
            <a:r>
              <a:rPr kumimoji="0" lang="en-US" sz="800" u="none" strike="noStrike" cap="none" normalizeH="0" dirty="0" smtClean="0">
                <a:ln>
                  <a:noFill/>
                </a:ln>
                <a:solidFill>
                  <a:srgbClr val="454027"/>
                </a:solidFill>
                <a:effectLst/>
                <a:latin typeface="Lucida Sans Unicode" pitchFamily="34" charset="0"/>
                <a:cs typeface="Lucida Sans Unicode" pitchFamily="34" charset="0"/>
              </a:rPr>
              <a:t>			            	</a:t>
            </a:r>
            <a:r>
              <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rPr>
              <a:t>2</a:t>
            </a:r>
          </a:p>
          <a:p>
            <a:pPr lvl="0">
              <a:spcAft>
                <a:spcPts val="200"/>
              </a:spcAft>
            </a:pPr>
            <a:r>
              <a:rPr lang="en-US" sz="800" dirty="0" smtClean="0">
                <a:solidFill>
                  <a:srgbClr val="454027"/>
                </a:solidFill>
                <a:latin typeface="Lucida Sans Unicode" pitchFamily="34" charset="0"/>
                <a:cs typeface="Lucida Sans Unicode" pitchFamily="34" charset="0"/>
              </a:rPr>
              <a:t>A policy blueprint for after the war on drugs    </a:t>
            </a:r>
            <a:r>
              <a:rPr lang="en-US" sz="800" i="1" dirty="0" smtClean="0">
                <a:solidFill>
                  <a:srgbClr val="454027"/>
                </a:solidFill>
                <a:latin typeface="Lucida Sans Unicode" pitchFamily="34" charset="0"/>
                <a:cs typeface="Lucida Sans Unicode" pitchFamily="34" charset="0"/>
              </a:rPr>
              <a:t>by </a:t>
            </a:r>
            <a:r>
              <a:rPr lang="en-US" sz="800" i="1" dirty="0">
                <a:solidFill>
                  <a:srgbClr val="454027"/>
                </a:solidFill>
                <a:latin typeface="Lucida Sans Unicode" pitchFamily="34" charset="0"/>
                <a:cs typeface="Lucida Sans Unicode" pitchFamily="34" charset="0"/>
              </a:rPr>
              <a:t>Jane Slater &amp; George </a:t>
            </a:r>
            <a:r>
              <a:rPr lang="en-US" sz="800" i="1" dirty="0" err="1" smtClean="0">
                <a:solidFill>
                  <a:srgbClr val="454027"/>
                </a:solidFill>
                <a:latin typeface="Lucida Sans Unicode" pitchFamily="34" charset="0"/>
                <a:cs typeface="Lucida Sans Unicode" pitchFamily="34" charset="0"/>
              </a:rPr>
              <a:t>Murkin</a:t>
            </a:r>
            <a:r>
              <a:rPr lang="en-US" sz="800" dirty="0" smtClean="0">
                <a:solidFill>
                  <a:srgbClr val="454027"/>
                </a:solidFill>
                <a:latin typeface="Lucida Sans Unicode" pitchFamily="34" charset="0"/>
                <a:cs typeface="Lucida Sans Unicode" pitchFamily="34" charset="0"/>
              </a:rPr>
              <a:t>		3</a:t>
            </a:r>
            <a:endPar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endParaRPr>
          </a:p>
          <a:p>
            <a:pPr lvl="0">
              <a:spcAft>
                <a:spcPts val="200"/>
              </a:spcAft>
            </a:pPr>
            <a:r>
              <a:rPr lang="en-US" sz="800" dirty="0">
                <a:solidFill>
                  <a:srgbClr val="454027"/>
                </a:solidFill>
                <a:latin typeface="Lucida Sans Unicode" pitchFamily="34" charset="0"/>
                <a:cs typeface="Lucida Sans Unicode" pitchFamily="34" charset="0"/>
              </a:rPr>
              <a:t>Decriminalization and the </a:t>
            </a:r>
            <a:r>
              <a:rPr lang="en-US" sz="800" dirty="0" smtClean="0">
                <a:solidFill>
                  <a:srgbClr val="454027"/>
                </a:solidFill>
                <a:latin typeface="Lucida Sans Unicode" pitchFamily="34" charset="0"/>
                <a:cs typeface="Lucida Sans Unicode" pitchFamily="34" charset="0"/>
              </a:rPr>
              <a:t>art of governing drug using populations: The </a:t>
            </a:r>
            <a:r>
              <a:rPr lang="en-US" sz="800" dirty="0">
                <a:solidFill>
                  <a:srgbClr val="454027"/>
                </a:solidFill>
                <a:latin typeface="Lucida Sans Unicode" pitchFamily="34" charset="0"/>
                <a:cs typeface="Lucida Sans Unicode" pitchFamily="34" charset="0"/>
              </a:rPr>
              <a:t>swinging pendulum of </a:t>
            </a:r>
            <a:r>
              <a:rPr lang="en-US" sz="800" dirty="0" smtClean="0">
                <a:solidFill>
                  <a:srgbClr val="454027"/>
                </a:solidFill>
                <a:latin typeface="Lucida Sans Unicode" pitchFamily="34" charset="0"/>
                <a:cs typeface="Lucida Sans Unicode" pitchFamily="34" charset="0"/>
              </a:rPr>
              <a:t>power </a:t>
            </a:r>
          </a:p>
          <a:p>
            <a:pPr lvl="0">
              <a:spcAft>
                <a:spcPts val="200"/>
              </a:spcAft>
            </a:pPr>
            <a:r>
              <a:rPr lang="en-US" sz="800" i="1" dirty="0">
                <a:solidFill>
                  <a:srgbClr val="454027"/>
                </a:solidFill>
                <a:latin typeface="Lucida Sans Unicode" pitchFamily="34" charset="0"/>
                <a:cs typeface="Lucida Sans Unicode" pitchFamily="34" charset="0"/>
              </a:rPr>
              <a:t>	</a:t>
            </a:r>
            <a:r>
              <a:rPr lang="en-US" sz="800" i="1" dirty="0" smtClean="0">
                <a:solidFill>
                  <a:srgbClr val="454027"/>
                </a:solidFill>
                <a:latin typeface="Lucida Sans Unicode" pitchFamily="34" charset="0"/>
                <a:cs typeface="Lucida Sans Unicode" pitchFamily="34" charset="0"/>
              </a:rPr>
              <a:t>by </a:t>
            </a:r>
            <a:r>
              <a:rPr lang="en-US" sz="800" i="1" dirty="0">
                <a:solidFill>
                  <a:srgbClr val="454027"/>
                </a:solidFill>
                <a:latin typeface="Lucida Sans Unicode" pitchFamily="34" charset="0"/>
                <a:cs typeface="Lucida Sans Unicode" pitchFamily="34" charset="0"/>
              </a:rPr>
              <a:t>Ian </a:t>
            </a:r>
            <a:r>
              <a:rPr lang="en-US" sz="800" i="1" dirty="0" err="1" smtClean="0">
                <a:solidFill>
                  <a:srgbClr val="454027"/>
                </a:solidFill>
                <a:latin typeface="Lucida Sans Unicode" pitchFamily="34" charset="0"/>
                <a:cs typeface="Lucida Sans Unicode" pitchFamily="34" charset="0"/>
              </a:rPr>
              <a:t>Walmsley</a:t>
            </a:r>
            <a:r>
              <a:rPr lang="en-US" sz="800" i="1" dirty="0" smtClean="0">
                <a:solidFill>
                  <a:srgbClr val="454027"/>
                </a:solidFill>
                <a:latin typeface="Lucida Sans Unicode" pitchFamily="34" charset="0"/>
                <a:cs typeface="Lucida Sans Unicode" pitchFamily="34" charset="0"/>
              </a:rPr>
              <a:t>			</a:t>
            </a:r>
            <a:r>
              <a:rPr lang="en-US" sz="800" dirty="0" smtClean="0">
                <a:solidFill>
                  <a:srgbClr val="454027"/>
                </a:solidFill>
                <a:latin typeface="Lucida Sans Unicode" pitchFamily="34" charset="0"/>
                <a:cs typeface="Lucida Sans Unicode" pitchFamily="34" charset="0"/>
              </a:rPr>
              <a:t>	          	5</a:t>
            </a:r>
          </a:p>
          <a:p>
            <a:pPr>
              <a:spcAft>
                <a:spcPts val="200"/>
              </a:spcAft>
            </a:pPr>
            <a:r>
              <a:rPr lang="en-US" sz="800" dirty="0">
                <a:solidFill>
                  <a:srgbClr val="454027"/>
                </a:solidFill>
                <a:latin typeface="Lucida Sans Unicode" pitchFamily="34" charset="0"/>
                <a:cs typeface="Lucida Sans Unicode" pitchFamily="34" charset="0"/>
              </a:rPr>
              <a:t>Gendering the international drug trade </a:t>
            </a:r>
            <a:r>
              <a:rPr lang="en-US" sz="800" dirty="0" smtClean="0">
                <a:solidFill>
                  <a:srgbClr val="454027"/>
                </a:solidFill>
                <a:latin typeface="Lucida Sans Unicode" pitchFamily="34" charset="0"/>
                <a:cs typeface="Lucida Sans Unicode" pitchFamily="34" charset="0"/>
              </a:rPr>
              <a:t>   </a:t>
            </a:r>
            <a:r>
              <a:rPr lang="en-US" sz="800" i="1" dirty="0" smtClean="0">
                <a:solidFill>
                  <a:srgbClr val="454027"/>
                </a:solidFill>
                <a:latin typeface="Lucida Sans Unicode" pitchFamily="34" charset="0"/>
                <a:cs typeface="Lucida Sans Unicode" pitchFamily="34" charset="0"/>
              </a:rPr>
              <a:t>by </a:t>
            </a:r>
            <a:r>
              <a:rPr lang="en-US" sz="800" i="1" dirty="0">
                <a:solidFill>
                  <a:srgbClr val="454027"/>
                </a:solidFill>
                <a:latin typeface="Lucida Sans Unicode" pitchFamily="34" charset="0"/>
                <a:cs typeface="Lucida Sans Unicode" pitchFamily="34" charset="0"/>
              </a:rPr>
              <a:t>Jennifer </a:t>
            </a:r>
            <a:r>
              <a:rPr lang="en-US" sz="800" i="1" dirty="0" smtClean="0">
                <a:solidFill>
                  <a:srgbClr val="454027"/>
                </a:solidFill>
                <a:latin typeface="Lucida Sans Unicode" pitchFamily="34" charset="0"/>
                <a:cs typeface="Lucida Sans Unicode" pitchFamily="34" charset="0"/>
              </a:rPr>
              <a:t>Fleetwood</a:t>
            </a:r>
            <a:r>
              <a:rPr lang="en-US" sz="800" dirty="0" smtClean="0">
                <a:solidFill>
                  <a:srgbClr val="454027"/>
                </a:solidFill>
                <a:latin typeface="Lucida Sans Unicode" pitchFamily="34" charset="0"/>
                <a:cs typeface="Lucida Sans Unicode" pitchFamily="34" charset="0"/>
              </a:rPr>
              <a:t>			7</a:t>
            </a:r>
          </a:p>
          <a:p>
            <a:pPr>
              <a:spcAft>
                <a:spcPts val="200"/>
              </a:spcAft>
            </a:pPr>
            <a:r>
              <a:rPr lang="en-US" sz="800" dirty="0" smtClean="0">
                <a:solidFill>
                  <a:srgbClr val="454027"/>
                </a:solidFill>
                <a:latin typeface="Lucida Sans Unicode" pitchFamily="34" charset="0"/>
                <a:cs typeface="Lucida Sans Unicode" pitchFamily="34" charset="0"/>
              </a:rPr>
              <a:t>Rethinking the war on drugs: A </a:t>
            </a:r>
            <a:r>
              <a:rPr lang="en-US" sz="800" dirty="0">
                <a:solidFill>
                  <a:srgbClr val="454027"/>
                </a:solidFill>
                <a:latin typeface="Lucida Sans Unicode" pitchFamily="34" charset="0"/>
                <a:cs typeface="Lucida Sans Unicode" pitchFamily="34" charset="0"/>
              </a:rPr>
              <a:t>transitional process in </a:t>
            </a:r>
            <a:r>
              <a:rPr lang="en-US" sz="800" dirty="0" smtClean="0">
                <a:solidFill>
                  <a:srgbClr val="454027"/>
                </a:solidFill>
                <a:latin typeface="Lucida Sans Unicode" pitchFamily="34" charset="0"/>
                <a:cs typeface="Lucida Sans Unicode" pitchFamily="34" charset="0"/>
              </a:rPr>
              <a:t>Colombia    </a:t>
            </a:r>
            <a:r>
              <a:rPr lang="en-US" sz="800" i="1" dirty="0" smtClean="0">
                <a:solidFill>
                  <a:srgbClr val="454027"/>
                </a:solidFill>
                <a:latin typeface="Lucida Sans Unicode" pitchFamily="34" charset="0"/>
                <a:cs typeface="Lucida Sans Unicode" pitchFamily="34" charset="0"/>
              </a:rPr>
              <a:t>by  </a:t>
            </a:r>
            <a:r>
              <a:rPr lang="en-US" sz="800" i="1" dirty="0">
                <a:solidFill>
                  <a:srgbClr val="454027"/>
                </a:solidFill>
                <a:latin typeface="Lucida Sans Unicode" pitchFamily="34" charset="0"/>
                <a:cs typeface="Lucida Sans Unicode" pitchFamily="34" charset="0"/>
              </a:rPr>
              <a:t>Luis F. </a:t>
            </a:r>
            <a:r>
              <a:rPr lang="en-US" sz="800" i="1" dirty="0" smtClean="0">
                <a:solidFill>
                  <a:srgbClr val="454027"/>
                </a:solidFill>
                <a:latin typeface="Lucida Sans Unicode" pitchFamily="34" charset="0"/>
                <a:cs typeface="Lucida Sans Unicode" pitchFamily="34" charset="0"/>
              </a:rPr>
              <a:t>Velez		</a:t>
            </a:r>
            <a:r>
              <a:rPr lang="en-US" sz="800" dirty="0" smtClean="0">
                <a:solidFill>
                  <a:srgbClr val="454027"/>
                </a:solidFill>
                <a:latin typeface="Lucida Sans Unicode" pitchFamily="34" charset="0"/>
                <a:cs typeface="Lucida Sans Unicode" pitchFamily="34" charset="0"/>
              </a:rPr>
              <a:t>9</a:t>
            </a:r>
            <a:endParaRPr lang="en-US" sz="800" dirty="0">
              <a:solidFill>
                <a:srgbClr val="454027"/>
              </a:solidFill>
              <a:latin typeface="Lucida Sans Unicode" pitchFamily="34" charset="0"/>
              <a:cs typeface="Lucida Sans Unicode" pitchFamily="34" charset="0"/>
            </a:endParaRPr>
          </a:p>
          <a:p>
            <a:pPr lvl="0" fontAlgn="base">
              <a:spcAft>
                <a:spcPts val="200"/>
              </a:spcAft>
            </a:pPr>
            <a:r>
              <a:rPr lang="en-US" sz="800" dirty="0" smtClean="0">
                <a:solidFill>
                  <a:srgbClr val="454027"/>
                </a:solidFill>
                <a:latin typeface="Lucida Sans Unicode" pitchFamily="34" charset="0"/>
                <a:cs typeface="Lucida Sans Unicode" pitchFamily="34" charset="0"/>
              </a:rPr>
              <a:t>International </a:t>
            </a:r>
            <a:r>
              <a:rPr lang="en-US" sz="800" dirty="0">
                <a:solidFill>
                  <a:srgbClr val="454027"/>
                </a:solidFill>
                <a:latin typeface="Lucida Sans Unicode" pitchFamily="34" charset="0"/>
                <a:cs typeface="Lucida Sans Unicode" pitchFamily="34" charset="0"/>
              </a:rPr>
              <a:t>Journal of Comparative and Applied Criminal Justice: Forthcoming </a:t>
            </a:r>
            <a:r>
              <a:rPr lang="en-US" sz="800" dirty="0" smtClean="0">
                <a:solidFill>
                  <a:srgbClr val="454027"/>
                </a:solidFill>
                <a:latin typeface="Lucida Sans Unicode" pitchFamily="34" charset="0"/>
                <a:cs typeface="Lucida Sans Unicode" pitchFamily="34" charset="0"/>
              </a:rPr>
              <a:t>publication		12</a:t>
            </a:r>
          </a:p>
          <a:p>
            <a:pPr lvl="0" fontAlgn="base">
              <a:spcAft>
                <a:spcPts val="200"/>
              </a:spcAft>
            </a:pPr>
            <a:r>
              <a:rPr lang="en-US" sz="800" dirty="0" smtClean="0">
                <a:solidFill>
                  <a:srgbClr val="454027"/>
                </a:solidFill>
                <a:latin typeface="Lucida Sans Unicode" pitchFamily="34" charset="0"/>
                <a:cs typeface="Lucida Sans Unicode" pitchFamily="34" charset="0"/>
              </a:rPr>
              <a:t>Forthcoming Publications					13</a:t>
            </a:r>
          </a:p>
          <a:p>
            <a:pPr fontAlgn="base">
              <a:spcAft>
                <a:spcPts val="200"/>
              </a:spcAft>
            </a:pPr>
            <a:r>
              <a:rPr lang="en-US" sz="800" dirty="0" smtClean="0">
                <a:solidFill>
                  <a:srgbClr val="454027"/>
                </a:solidFill>
                <a:latin typeface="Lucida Sans Unicode" pitchFamily="34" charset="0"/>
                <a:cs typeface="Lucida Sans Unicode" pitchFamily="34" charset="0"/>
              </a:rPr>
              <a:t>Upcoming Meetings and Conferences</a:t>
            </a:r>
            <a:r>
              <a:rPr lang="en-US" sz="800" dirty="0">
                <a:solidFill>
                  <a:srgbClr val="454027"/>
                </a:solidFill>
                <a:latin typeface="Lucida Sans Unicode" pitchFamily="34" charset="0"/>
                <a:cs typeface="Lucida Sans Unicode" pitchFamily="34" charset="0"/>
              </a:rPr>
              <a:t>	</a:t>
            </a:r>
            <a:r>
              <a:rPr lang="en-US" sz="800" dirty="0" smtClean="0">
                <a:solidFill>
                  <a:srgbClr val="454027"/>
                </a:solidFill>
                <a:latin typeface="Lucida Sans Unicode" pitchFamily="34" charset="0"/>
                <a:cs typeface="Lucida Sans Unicode" pitchFamily="34" charset="0"/>
              </a:rPr>
              <a:t>			</a:t>
            </a:r>
            <a:r>
              <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rPr>
              <a:t>14</a:t>
            </a:r>
            <a:endParaRPr lang="en-US" sz="800" dirty="0">
              <a:solidFill>
                <a:srgbClr val="FF0000"/>
              </a:solidFill>
              <a:latin typeface="Lucida Sans Unicode" pitchFamily="34" charset="0"/>
              <a:cs typeface="Lucida Sans Unicode" pitchFamily="34" charset="0"/>
            </a:endParaRPr>
          </a:p>
        </p:txBody>
      </p:sp>
      <p:sp>
        <p:nvSpPr>
          <p:cNvPr id="13" name="Rectangle 6"/>
          <p:cNvSpPr>
            <a:spLocks noChangeArrowheads="1"/>
          </p:cNvSpPr>
          <p:nvPr/>
        </p:nvSpPr>
        <p:spPr bwMode="auto">
          <a:xfrm>
            <a:off x="307975" y="1305890"/>
            <a:ext cx="6102609" cy="707886"/>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000" b="1" spc="-150" dirty="0" smtClean="0">
                <a:latin typeface="High Tower Text" panose="02040502050506030303" pitchFamily="18" charset="0"/>
                <a:ea typeface="Times New Roman" pitchFamily="18" charset="0"/>
                <a:cs typeface="Lucida Sans Unicode" panose="020B0602030504020204" pitchFamily="34" charset="0"/>
              </a:rPr>
              <a:t>Rethinking the War on Drugs</a:t>
            </a:r>
            <a:endParaRPr kumimoji="0" lang="en-US" sz="4000" b="1" i="0" u="none" strike="noStrike" cap="none" spc="-150" normalizeH="0" dirty="0" smtClean="0">
              <a:ln>
                <a:noFill/>
              </a:ln>
              <a:effectLst/>
              <a:latin typeface="High Tower Text" panose="02040502050506030303" pitchFamily="18" charset="0"/>
              <a:ea typeface="Times New Roman" pitchFamily="18" charset="0"/>
              <a:cs typeface="Lucida Sans Unicode" panose="020B0602030504020204" pitchFamily="34" charset="0"/>
            </a:endParaRPr>
          </a:p>
        </p:txBody>
      </p:sp>
      <p:sp>
        <p:nvSpPr>
          <p:cNvPr id="3" name="AutoShape 4" descr="data:image/jpeg;base64,/9j/4AAQSkZJRgABAQAAAQABAAD/2wBDAAkGBwgHBgkIBwgKCgkLDRYPDQwMDRsUFRAWIB0iIiAdHx8kKDQsJCYxJx8fLT0tMTU3Ojo6Iys/RD84QzQ5Ojf/2wBDAQoKCg0MDRoPDxo3JR8lNzc3Nzc3Nzc3Nzc3Nzc3Nzc3Nzc3Nzc3Nzc3Nzc3Nzc3Nzc3Nzc3Nzc3Nzc3Nzc3Nzf/wAARCAC4AMgDASIAAhEBAxEB/8QAHAAAAgMBAQEBAAAAAAAAAAAABgcABAUDAgEI/8QAPBAAAQMDAgMEBwYGAgMBAAAAAQACAwQFEQYhEjFxByJBchMkMjM0UWEUFSM1gbElQlJic8EmNhZDkfD/xAAUAQEAAAAAAAAAAAAAAAAAAAAA/8QAFBEBAAAAAAAAAAAAAAAAAAAAAP/aAAwDAQACEQMRAD8AJ7J8E1eNQjNvf5V7sRzRBedQ/APx8kCblH8dhyP506Lb8FF0SWqHEXuI/wB6dFp3oYj9EAr2gj1ZL3R4/wCSM6ph9oPwyXukB/yWPzIHWRmMeVA2qxiORHWPwx5UD6sH4T0C5oPzyDzp5w/Dx+VI6hGL3B508Yfh4vKEHif3MnQpMas3rHY+ZToqPcSeUpL6sGKt3VASdk47tUtPWw9Vf0Wb2T+zVdVq61Hqj+iAR0ruybHyKwrwMVb1vaT2E3QrDvY9ccgPOyb8tuHmCv1/xH6qj2TD+G1/mC0LgPWSPqg0KD2R+iDO0DOUa2/2EGdoOzigX3iFbp/bCqeIV2nHeCAusnst6Imi92heznDW9ESMf+HhBj6i+EPVRfNQfBu6qIGlp8+pBfb98BJ0XnTpzRBe79+XydECVrHfxqLz/wC06bR8BH5Ul6xrfvmLHPjTps4/h8XlQC/aDj7MEvdI/wDZY/MmD2hH1YJfaS/7JF5kDt/9Y6IG1b7p6Ov5G9EDav8AdvQLyhA++ofOnfCPV4/KEkaMfxaE/wB6dtOfV4/KEHyoH4MnlSW1bvWv6p1T+4k6JKar+Of1KAm7J/ZquoWxrQZpH9Csjsm9iq6hbOsh6q/oUAbpXnN0KxrwM1j+q2dLH33QrIuozVvKA87Jmj7uuHmCv3JuKk9VU7Jh/DrgMfzBXboPWT1QXbf7IQZ2hcyfFGlu9kIK7RNngfMIAAcwr9MMkKg3d4A8Si+1aN1BVxsmgts3o3DIcW7FB1tZIaEQRvPAqcOm7xRYFRRSjHPuq42CeJv4sT2+YIM2+70RP1UXm/fl7lEDT018Eut9+Ak6Llpr4ELrfiPsEnRAla386i8/+06bP+XxdEl6w5vMZxyf/tOiz72+LogF+0IerNS80ntqSLzJidoPwoxzWBoDRF3uF0ZcDCYqcHPE7xQMnP4bfnhDt6sNbcWuEcR4T4pj0dlip2t4++4eK91bmQ4ZwgIErSdn1b9vjllHCxpySjaprqK0wtbLDJKWjHdKKHzFsbyRt+yDrzeY6SXMzW8P1CDrRXuzXhk8DGvppwwkB/ikzq0BtdKPk4o/q9Q22oyWQsa/kHDZLzUb/SVDnDkSUBT2T44anb5La1kPVH9Fw7DxQPbWRVjgHuIxlHuotFR3CJwpp+64eCBK6Y3M6zLmB9qf1TWtXZfWU0xEch4HnBcfBEsHZvY7WPS1EP2yqPi88IQAfZM0/d1eQHYLx4LQuUUktViKNz3Z5AJg0lJb7Y0mWSGGI82Mwc/qvUmpdP0GXRiJvzdsUA7ZtN3GaNr5IzE0/Pml72rUf2CvMBJLmjdNd3aHay8mKRuOQ8EqO1OuZcq99XEctcNkC4h+Ij8wX6/08+UactwYMert/Zfj5h4ZWu+RynZbe1CCmttJBI8j0cYbgD5IGxWQ+kaQ4ZJQvcLTMHuwxjm/VqHB2qUhcAHZKsQdpVvmcQ9w6FAK9oNL6ClDeAMyd8BRde0S6Ut2o2S0hB5ZwogNdMn1ALtfh/D5Oir6XOaEKzffgJOiBJ1v5zGPDj/2nVZ/y6LH9KS9czF5Yf7/APad2m6V9XRxMYO6G7lB9g06y+V7JKoZgi3wfFGsYjp4mwQRhkbRgABc6WEQwiKIbDmrLGANy47oOEk4YCSFkVkzJHF7nYwFbr6iNmQSPqhi6XOnjie30gyeW6DxcLsGkxxHdKvXFc+SbgLjn6Ilr6zMLnwkkkoD1G7ikD3OJON0GFNO+Phw44BXatc6r9G2FjpJHD2WjJK1tK6LuurqtsVJE6OmG753juhfoLSWgLNpymYBAyoqAN5ZBxb/AEQKPs20PqOSb0zoHUkDtyZBglPS02wW2ENmndM/G/ErVbWw0bNyB8gss1zp6d9QxwZwnd7uQCDVqZgIC4EDHIZS/wBX2i+XL1u3XV7NsCHOy0Ltqqgs1P6atmErnjucHIoBuWs71UNdUW6nDI2OyHFvMIB66/f9GXQ3KKpG/tYOCsiQTS7cEzj8sJjt13VSW+N1xpoOI8xKwFZFb2l0sLhHQWqlc8ePogclAHxWe6TnEFtqj8sMK+X+nqaS3xwVkT4pW54mvG62qzX2panEdPSiDjOG8DMLM1PJXzUUcl2BFUR3snf6IAs8/wBV7bKQMYOF45E5XsPPDyQfTKeeML62ceI3UDmnmFCxpQb1tlLrPNkk4d4lRc7U3Fom6lRA8dLn1EfNWb6f4fJ0QZTXqqtkfow0nougvVVcx6EsLQTgnCDK03pSo1Je/Sbx0sL8vefFPGjjpbZSspoAA1owT80JU9Q22WtsdI0Nw3LseJWLQ3ysrKt3pSQ0HACBjPulPAD6SVrWj681QuGoIIojLxcMf18UNS0326rjbIH8De84kYCD9c3dr6g0tK7EUe2B4oLWqdaSPe9tK44zzCCZr3VSlxc8nPzKpzuPieaozSHYDxQEtrrZqkcLnbIz0Zo+1alq5X3Jxd6E+55cSDdF0s1bO2GnjLzncgbBOfT9oZZ4XPZ79273ICi1UFFbKNlNQQtihjGAAF5uFzjpo3EHJG2cLFmuMrnejPGxni8DZBnaHqWaipGx0LC8/wAzh4oNeqfVXGuBfKGM4uRPghrtQ1f92tisltPMYe5viUDU+qrjLViV0jgWjwQ7d7hNV3F9VM8ufxAg/JAWXC5x2a3U7ZPWayRod3zkMCGqvU1fPJvJz5Na3AWXPLLUOM00he7wBR7obRkb3R1t2IPHvFADueqDW0b2e1mqqNlzvlaYac+zEBzH+kcUejNM2OpZJDTtJi5kniyVYpao0xbTsHooAO4xq+1NwoqNhmq3xx+O7tygzrvcKV1U2SO3xlseS3LeFKrWlX9sa6Zw4SSRgHOER6w1XQVYfHBUOGBtjkgeoeJLM15eTuf3QDjgvo9lR3ivTdwg+Y2X1ejgryQN0G7aN7PN8uIqL3Zhm0TY/qKiA501FU3mESzN5ogjs00NVCGDZx3XfRMbWUOwAW7UyiEtkI3HJBQvEZibC1mzeRWbNbX/AHhA2AYaXBxI8Vo1FbFUzRAkbHdWIJmzVRczZrRjKC/ebhDSULmtj4X4xlJK8y+mrnkb5dyCPdY1rowWceQeSAqAxyXiDjGcv5IMy52+vo+CoqIXtgdydhddN6fq9UXRlLRjhiHvJDyaE7H22G50Ap6mFroS3B25K3ZLPRWCm+y2yLg4zu7xQSxWSg01QNpqNgdNjDpMbuK06fjJPpXY4uf0XpsIY4cXeeVQulc2F3ADh38xQYt4qY6Wvc6eaQwg92Fp9r6oT1ddfTOY2KFrdt2HnhdtdXA+gL4nASt3acJWz3iplHfcS8H2soOtx9NRzHbDH7gjksmV+Tk75+a1GXRstO6GsZxs/l+YKyJgN+HwOyDvb3COsidIAW8XJNPT/phTur7nVtp4zsxme8R9Es7IYm18ck5w1m+/JaWpNQ/bC2GkJDGc3Z2KA01D2gxRtFPbKd8srG8IkO6XtddrncnOfWSzP32bvgforFnvLKKnDBE1z/EuGVrR6sjbv6OIfP8ADCAVdFUzjuU8mPKVv2u03GqtHoY6KVxLtjj6rXp9cejdhrYcf4gtSm7QJG7NMQH0YAgDbvo+7W6Nj30z3hw34RyWG6CohPfhe0/ItKbbNfek2kbE/qvf/llulGJ6OAj54CBPHizuxw/RfM48D/8AE5fvuxSkF9DD/wDAvjqzTM276KPPjhAv7CA6z1BIOxKiY9PVaYjjLGUwDSeWVEGzo0+ohXdR1f2G2SzhnEWt5Kjo74AK1qo5tE+2e6UANRVj55RMJSBKDwtzyW9TXY2+k4ZC50hOcpS01yngr+OOQ4jccNPJF1tuJr6GpmkOXtOAg9X66urpnFw3HIKpoi11eoNTRGAYpqY5leeQWR6R5mkc8+OyZfZvLDabC10mGOqHnjd4kAoGLBS8EDI498DAXeRjaSLicOKQrEbqOnieH8QAds0fRc6e/wAU9RJPNIPRs2b1QbrAaemdUTnvnkPkl7fbwyKeUud48141dr1scbmRH6DCWFTqCapbIZDkO8Cg6ajvL6idzGvyw+OUMuOXE45r3I/iJPzK5kjGUHqNrpHhkbSXuOAF2rKCqoncNRE5hPzCKuzG1wV1zfVzji9Bu1p5boq1zTQy0kj3Rt4sc8IFESWsOOa4K9DGHxzu/oVFB2p/FdgpQ0lRUtcYInPDeePBenMfHtIxzT9Qg5lu64SbP5qySFWm9vKDyHEeJH6q5G44HeKpK2wHgCDsZJcbSuXJ1RVRnLZXY6ro2KV3stJXUUNU4e6OOiCr941QPvCovFZA+CQB7S0kZUQP7Rp9QCt6o3tM/lKp6NPqAV7UQ4rXMP7Sg/PLIy+6GLOOKTGf1RlRUs1vE9M48LD3g4+KEy3hvYGMfi/7TM1jROfpaCrp8iQYa7HiEAXL+I5wiGXE7Y8UVXt0ttZb6BjsOLOJwHTKwNHxfarzTxSjutIJC3q6Zt11ZJjvMgjIP02KD7PccWQVjieGNpA3Xm0R1lfZxVOmMcR3I+ay7nkaU9G0YGT+6siubR6ThhDsOdHyQCd7qTLVuaHZa04WdvjCkji5znE75yV4aHSvbFGMuecAfVBet1prro2Q0UJkbGMvcdgFnSgte6M7FpwU7bDaRZNJSQ8GJnw8UnVJOr3qps/1lAweyT26r9ER6zHqEnQob7Jfbqv0RJrL4CTylApqQF0FZjwCzlpUPuqzylZqBodjcMUsVeJWNduOY+i2dQWagkf7hoyfALJ7Fz3a/qP2RJe/eIBym0nQTHdqBtYUEVtvUtND7LQMJr247hLPtDOdS1HQIBlXaJ+XNDgqSt0mzggL7UyIsHcC3o2R42YP/iHbU/uhEdPu0IArW4a2ujDQB3fBRetcjFwj8iiBuaLcDQhal8wbdL5SsjRJ9RHRa183t8nlKBBVQxfR/k/2nUxsUmliZm8TWszhJat2vY2/9n+09dPYNri4gCCNwRkFAsNLSMddq6dndbFGSPpuqlmuJgq7hM527880Ra8tH3ZUzXC3OETJ2cL428kvaOQCYekOzs5QbVxr/SWmOIfUqncKiU0MDHA8HCN1nOd3Hsz47L5LUSSMbG9xLW8h8kHFxw1EXZ9ZJLreo5iw/Z4Tlx+vgh0tDua0LXqG52aF8FvmEbXnLu7lA87l8DUnG3oyvzzW4NZPj+sojp9dXuMPZPKJY3gtI4Qhqd5kmfIRguOcID7smP41UifWJzQSdChnsnH4tUeiJ9X/AAL+hQKeh3ZWD+0rMWnQc6sfQrNcMEhA0+xb3VefqP2RHe/bKHexf3Nf5h+yIr37ZQcLce8P/wB4padoX/ZajoEyrdzCW3aEP+STkeICAZV2jHLKpK/RjOEBBbXcLQiOmm7qHKFp4QteFxaEA5rZ3FcIz/YouWrTxVbCf6VEDd0Q7NCOi2byfUJPKsPQx9SHRbd5+Al6IETcQBex/kTw08f4ZEPokfdBi9j/ACJ3adP8Li6BAP8AaOT93j5JQS7OONvknD2iBptxLknZnB5wOYQW7fbp7jHM6l4XSRjJYTuR9FVPPhc0g+II3Cs2Guktt3pqmI474a4fNviEa64slFJF95UjBG6RvEWt5FAAjbYLy4jPLdfDkuwDj6Lw5ztxvlBC7fZq5v57ox0jYbdfbdVPnfIypgHEADsQhKqaGVEkf8rXEBAe9k5/EqkT6t+Bf0KF+yg/i1X6Io1Z8FJ0KBUW/wB5U9Cs6T23LSt/vanoVnSe8cgaPYxtDX+YfsiO+e2UOdjPw9ef7h+yIr37RQVqDmEuu0IY1BIfmB+yYlvPeHVL7tEH8dcfoEAoVoUBGQFQKsUjuFwQF1v4eELQ2WJQT4aN1oifIQYGqh6yw/RRTUnfcx30UQNbQp9SHRbt3OaGXosHQ3wQ6Ldux9Sl6IEbdvzkf5E6dOuza4ugSVu/5uT/AH/7Tn03va4ugQY/aHvbN0p7XCyou0cDxlrzhNjX5zbSlVZ/z2n8yC1Vadrqe9MpG073AvBa8DbCO9XRGCyxwu9qNnCUZ0xBp4ncLchuOIjJCEddHNHIUCoZtWR+YJs1WjrZeLZTyBvoJ+Ad8ckpWu9cjP8AcE+bQc2yn8gQY9j01Dp23Vno5PSSyMOXfRJ2u+Nn85T+rD6lP5CkFX/H1H+Q/ugOeyk/i1SKNVn1F/RC3ZV72q/RE+qvgn9CgVdB76o6FZ0ntu6rRoTioqOhWdJ7buqBo9jZ9Wr/ADBEV7O5Q32OfDV/mH7IivXMoKlAe81AXaF+dHoP2R3QHvBAnaDveXdB+yAUXaDmFxXaAZeEGxRuOQtOPKpUEeQFrsh2zhBh30dwFRdb+zEY6qIGXoZ3qQ6Leum9HJ0UUQJG94F12/r/ANpw6bJFri6BRRBka+/Lkq7TtfafzKKIHtSH1aLyoT1x8E9RRAqcetx+YfuntadrZT+UKKIOtXvSTeQpB3H8wqf8jv3UUQG3ZWfxqn9EU6q+Cf0KiiBVUe08/wCqz5Pbd1UUQM7sdOKeu8w/ZEd65lRRBRoPaHVAevzm8u6D9lFEAt4qxTe0FFEBBbfZC3IRluFFEGLqQYYAooo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10</a:t>
            </a:r>
            <a:endParaRPr lang="en-US" sz="1200" b="1" dirty="0">
              <a:solidFill>
                <a:srgbClr val="655E39"/>
              </a:solidFill>
              <a:latin typeface="Papyrus" pitchFamily="66" charset="0"/>
            </a:endParaRPr>
          </a:p>
        </p:txBody>
      </p:sp>
      <p:sp>
        <p:nvSpPr>
          <p:cNvPr id="8" name="Rectangle 7"/>
          <p:cNvSpPr/>
          <p:nvPr/>
        </p:nvSpPr>
        <p:spPr>
          <a:xfrm>
            <a:off x="285750" y="1854904"/>
            <a:ext cx="6267450" cy="6924973"/>
          </a:xfrm>
          <a:prstGeom prst="rect">
            <a:avLst/>
          </a:prstGeom>
        </p:spPr>
        <p:txBody>
          <a:bodyPr wrap="square">
            <a:spAutoFit/>
          </a:bodyPr>
          <a:lstStyle/>
          <a:p>
            <a:pPr algn="just">
              <a:spcAft>
                <a:spcPts val="300"/>
              </a:spcAft>
            </a:pPr>
            <a:r>
              <a:rPr lang="en-US" sz="1100" dirty="0" smtClean="0">
                <a:latin typeface="Lucida Sans Unicode" pitchFamily="34" charset="0"/>
                <a:cs typeface="Lucida Sans Unicode" pitchFamily="34" charset="0"/>
              </a:rPr>
              <a:t>The </a:t>
            </a:r>
            <a:r>
              <a:rPr lang="en-US" sz="1100" dirty="0">
                <a:latin typeface="Lucida Sans Unicode" pitchFamily="34" charset="0"/>
                <a:cs typeface="Lucida Sans Unicode" pitchFamily="34" charset="0"/>
              </a:rPr>
              <a:t>second phase was characterized by corruption, extreme violence, and terrorism between the middle of the 1980s and the 1990s. Cartels infiltrated government institutions  and  weakened  Colombia's  democracy.  In  1994,  Colombian  president, </a:t>
            </a:r>
            <a:r>
              <a:rPr lang="en-US" sz="1100" dirty="0" smtClean="0">
                <a:latin typeface="Lucida Sans Unicode" pitchFamily="34" charset="0"/>
                <a:cs typeface="Lucida Sans Unicode" pitchFamily="34" charset="0"/>
              </a:rPr>
              <a:t>Ernesto </a:t>
            </a:r>
            <a:r>
              <a:rPr lang="en-US" sz="1100" dirty="0">
                <a:latin typeface="Lucida Sans Unicode" pitchFamily="34" charset="0"/>
                <a:cs typeface="Lucida Sans Unicode" pitchFamily="34" charset="0"/>
              </a:rPr>
              <a:t>Samper </a:t>
            </a:r>
            <a:r>
              <a:rPr lang="en-US" sz="1100" dirty="0" err="1">
                <a:latin typeface="Lucida Sans Unicode" pitchFamily="34" charset="0"/>
                <a:cs typeface="Lucida Sans Unicode" pitchFamily="34" charset="0"/>
              </a:rPr>
              <a:t>Pizano</a:t>
            </a:r>
            <a:r>
              <a:rPr lang="en-US" sz="1100" dirty="0">
                <a:latin typeface="Lucida Sans Unicode" pitchFamily="34" charset="0"/>
                <a:cs typeface="Lucida Sans Unicode" pitchFamily="34" charset="0"/>
              </a:rPr>
              <a:t>, was accused of receiving almost $ 6 million donation from the Cali cartel to his campaign (Sanchez, 2007). Between 1987 and 1990, the Colombian cartels killed four Colombian presidential candidates. In two decades, the cartels killed 278 Colombian judges and magistrates. On November 27, 1989, a packet bomb exploded during </a:t>
            </a:r>
            <a:r>
              <a:rPr lang="en-US" sz="1100" dirty="0" err="1">
                <a:latin typeface="Lucida Sans Unicode" pitchFamily="34" charset="0"/>
                <a:cs typeface="Lucida Sans Unicode" pitchFamily="34" charset="0"/>
              </a:rPr>
              <a:t>Avianca</a:t>
            </a:r>
            <a:r>
              <a:rPr lang="en-US" sz="1100" dirty="0">
                <a:latin typeface="Lucida Sans Unicode" pitchFamily="34" charset="0"/>
                <a:cs typeface="Lucida Sans Unicode" pitchFamily="34" charset="0"/>
              </a:rPr>
              <a:t> flight 203 over Bogota, killing all 110 passengers and crew (</a:t>
            </a:r>
            <a:r>
              <a:rPr lang="en-US" sz="1100" dirty="0" err="1">
                <a:latin typeface="Lucida Sans Unicode" pitchFamily="34" charset="0"/>
                <a:cs typeface="Lucida Sans Unicode" pitchFamily="34" charset="0"/>
              </a:rPr>
              <a:t>Revista</a:t>
            </a:r>
            <a:r>
              <a:rPr lang="en-US" sz="1100" dirty="0">
                <a:latin typeface="Lucida Sans Unicode" pitchFamily="34" charset="0"/>
                <a:cs typeface="Lucida Sans Unicode" pitchFamily="34" charset="0"/>
              </a:rPr>
              <a:t> </a:t>
            </a:r>
            <a:r>
              <a:rPr lang="en-US" sz="1100" dirty="0" err="1">
                <a:latin typeface="Lucida Sans Unicode" pitchFamily="34" charset="0"/>
                <a:cs typeface="Lucida Sans Unicode" pitchFamily="34" charset="0"/>
              </a:rPr>
              <a:t>Semana</a:t>
            </a:r>
            <a:r>
              <a:rPr lang="en-US" sz="1100" dirty="0">
                <a:latin typeface="Lucida Sans Unicode" pitchFamily="34" charset="0"/>
                <a:cs typeface="Lucida Sans Unicode" pitchFamily="34" charset="0"/>
              </a:rPr>
              <a:t>, 2012). In 1989 alone, considered the bloodiest years in the war on drugs, 11,254 people were killed in Colombia by the violence related to </a:t>
            </a:r>
            <a:r>
              <a:rPr lang="en-US" sz="1100" dirty="0" err="1">
                <a:latin typeface="Lucida Sans Unicode" pitchFamily="34" charset="0"/>
                <a:cs typeface="Lucida Sans Unicode" pitchFamily="34" charset="0"/>
              </a:rPr>
              <a:t>narco-traffiking</a:t>
            </a:r>
            <a:r>
              <a:rPr lang="en-US" sz="1100" dirty="0">
                <a:latin typeface="Lucida Sans Unicode" pitchFamily="34" charset="0"/>
                <a:cs typeface="Lucida Sans Unicode" pitchFamily="34" charset="0"/>
              </a:rPr>
              <a:t>, nearly 48% of all recorded murders that year (</a:t>
            </a:r>
            <a:r>
              <a:rPr lang="en-US" sz="1100" dirty="0" err="1">
                <a:latin typeface="Lucida Sans Unicode" pitchFamily="34" charset="0"/>
                <a:cs typeface="Lucida Sans Unicode" pitchFamily="34" charset="0"/>
              </a:rPr>
              <a:t>Guizado</a:t>
            </a:r>
            <a:r>
              <a:rPr lang="en-US" sz="1100" dirty="0">
                <a:latin typeface="Lucida Sans Unicode" pitchFamily="34" charset="0"/>
                <a:cs typeface="Lucida Sans Unicode" pitchFamily="34" charset="0"/>
              </a:rPr>
              <a:t>, 1992, p. 92). There is no other country in the world that has paid a higher price for the War on Drugs than Colombia. This is not only in the economic cost and direct loss of lives, but also from the gross human rights violations and environmental damage</a:t>
            </a:r>
            <a:r>
              <a:rPr lang="en-US" sz="1100" dirty="0" smtClean="0">
                <a:latin typeface="Lucida Sans Unicode" pitchFamily="34" charset="0"/>
                <a:cs typeface="Lucida Sans Unicode" pitchFamily="34" charset="0"/>
              </a:rPr>
              <a:t>.</a:t>
            </a:r>
          </a:p>
          <a:p>
            <a:pPr algn="just">
              <a:spcAft>
                <a:spcPts val="300"/>
              </a:spcAft>
            </a:pPr>
            <a:endParaRPr lang="en-US" sz="800" dirty="0">
              <a:latin typeface="Lucida Sans Unicode" pitchFamily="34" charset="0"/>
              <a:cs typeface="Lucida Sans Unicode" pitchFamily="34" charset="0"/>
            </a:endParaRPr>
          </a:p>
          <a:p>
            <a:pPr algn="just">
              <a:spcAft>
                <a:spcPts val="300"/>
              </a:spcAft>
            </a:pPr>
            <a:r>
              <a:rPr lang="en-US" sz="1100" dirty="0">
                <a:latin typeface="Lucida Sans Unicode" pitchFamily="34" charset="0"/>
                <a:cs typeface="Lucida Sans Unicode" pitchFamily="34" charset="0"/>
              </a:rPr>
              <a:t>The third phase was the strengthening  of ‘the four Cs’ of Criminal Justice: Citizens, Cops, Courts, and Corrections (Lab, Williams , Holcomb, </a:t>
            </a:r>
            <a:r>
              <a:rPr lang="en-US" sz="1100" dirty="0" err="1">
                <a:latin typeface="Lucida Sans Unicode" pitchFamily="34" charset="0"/>
                <a:cs typeface="Lucida Sans Unicode" pitchFamily="34" charset="0"/>
              </a:rPr>
              <a:t>Burek</a:t>
            </a:r>
            <a:r>
              <a:rPr lang="en-US" sz="1100" dirty="0">
                <a:latin typeface="Lucida Sans Unicode" pitchFamily="34" charset="0"/>
                <a:cs typeface="Lucida Sans Unicode" pitchFamily="34" charset="0"/>
              </a:rPr>
              <a:t> , King , &amp; </a:t>
            </a:r>
            <a:r>
              <a:rPr lang="en-US" sz="1100" dirty="0" err="1">
                <a:latin typeface="Lucida Sans Unicode" pitchFamily="34" charset="0"/>
                <a:cs typeface="Lucida Sans Unicode" pitchFamily="34" charset="0"/>
              </a:rPr>
              <a:t>Buerger</a:t>
            </a:r>
            <a:r>
              <a:rPr lang="en-US" sz="1100" dirty="0">
                <a:latin typeface="Lucida Sans Unicode" pitchFamily="34" charset="0"/>
                <a:cs typeface="Lucida Sans Unicode" pitchFamily="34" charset="0"/>
              </a:rPr>
              <a:t>, 2011, p. 16) The Colombia's government enhanced its institutions to respond to face organized crime. In 1990, Decree 2790  created the ‘faceless’ judges </a:t>
            </a:r>
            <a:r>
              <a:rPr lang="en-US" sz="1100" dirty="0" smtClean="0">
                <a:latin typeface="Lucida Sans Unicode" pitchFamily="34" charset="0"/>
                <a:cs typeface="Lucida Sans Unicode" pitchFamily="34" charset="0"/>
              </a:rPr>
              <a:t>to </a:t>
            </a:r>
            <a:r>
              <a:rPr lang="en-US" sz="1100" dirty="0">
                <a:latin typeface="Lucida Sans Unicode" pitchFamily="34" charset="0"/>
                <a:cs typeface="Lucida Sans Unicode" pitchFamily="34" charset="0"/>
              </a:rPr>
              <a:t>shield judges from reprisals and intimidation by the </a:t>
            </a:r>
            <a:r>
              <a:rPr lang="en-US" sz="1100" dirty="0" smtClean="0">
                <a:latin typeface="Lucida Sans Unicode" pitchFamily="34" charset="0"/>
                <a:cs typeface="Lucida Sans Unicode" pitchFamily="34" charset="0"/>
              </a:rPr>
              <a:t>cartels. </a:t>
            </a:r>
            <a:r>
              <a:rPr lang="en-US" sz="1100" dirty="0">
                <a:latin typeface="Lucida Sans Unicode" pitchFamily="34" charset="0"/>
                <a:cs typeface="Lucida Sans Unicode" pitchFamily="34" charset="0"/>
              </a:rPr>
              <a:t>In 1992, Colombia created a Special Forces groups called the Search Block (</a:t>
            </a:r>
            <a:r>
              <a:rPr lang="en-US" sz="1100" dirty="0" err="1">
                <a:latin typeface="Lucida Sans Unicode" pitchFamily="34" charset="0"/>
                <a:cs typeface="Lucida Sans Unicode" pitchFamily="34" charset="0"/>
              </a:rPr>
              <a:t>Bloque</a:t>
            </a:r>
            <a:r>
              <a:rPr lang="en-US" sz="1100" dirty="0">
                <a:latin typeface="Lucida Sans Unicode" pitchFamily="34" charset="0"/>
                <a:cs typeface="Lucida Sans Unicode" pitchFamily="34" charset="0"/>
              </a:rPr>
              <a:t> de </a:t>
            </a:r>
            <a:r>
              <a:rPr lang="en-US" sz="1100" dirty="0" err="1">
                <a:latin typeface="Lucida Sans Unicode" pitchFamily="34" charset="0"/>
                <a:cs typeface="Lucida Sans Unicode" pitchFamily="34" charset="0"/>
              </a:rPr>
              <a:t>Busqueda</a:t>
            </a:r>
            <a:r>
              <a:rPr lang="en-US" sz="1100" dirty="0">
                <a:latin typeface="Lucida Sans Unicode" pitchFamily="34" charset="0"/>
                <a:cs typeface="Lucida Sans Unicode" pitchFamily="34" charset="0"/>
              </a:rPr>
              <a:t>) trained by the U.S. Army's Special Forces to pursue and capture drug lords. It started a strong campaign offering thousands of dollars for information that lead to their apprehension.  From 2002 to 2010, the Colombian government extradited more than 900 drug dealers to the United States, and continues to extradite 150 to 200 nationals per year (Palou , Dudley, Diaz , </a:t>
            </a:r>
            <a:r>
              <a:rPr lang="en-US" sz="1100" dirty="0" err="1">
                <a:latin typeface="Lucida Sans Unicode" pitchFamily="34" charset="0"/>
                <a:cs typeface="Lucida Sans Unicode" pitchFamily="34" charset="0"/>
              </a:rPr>
              <a:t>Zuleta</a:t>
            </a:r>
            <a:r>
              <a:rPr lang="en-US" sz="1100" dirty="0">
                <a:latin typeface="Lucida Sans Unicode" pitchFamily="34" charset="0"/>
                <a:cs typeface="Lucida Sans Unicode" pitchFamily="34" charset="0"/>
              </a:rPr>
              <a:t> , &amp; </a:t>
            </a:r>
            <a:r>
              <a:rPr lang="en-US" sz="1100" dirty="0" err="1">
                <a:latin typeface="Lucida Sans Unicode" pitchFamily="34" charset="0"/>
                <a:cs typeface="Lucida Sans Unicode" pitchFamily="34" charset="0"/>
              </a:rPr>
              <a:t>Rengifo</a:t>
            </a:r>
            <a:r>
              <a:rPr lang="en-US" sz="1100" dirty="0">
                <a:latin typeface="Lucida Sans Unicode" pitchFamily="34" charset="0"/>
                <a:cs typeface="Lucida Sans Unicode" pitchFamily="34" charset="0"/>
              </a:rPr>
              <a:t> , 2011, p. 50</a:t>
            </a:r>
            <a:r>
              <a:rPr lang="en-US" sz="1100" dirty="0" smtClean="0">
                <a:latin typeface="Lucida Sans Unicode" pitchFamily="34" charset="0"/>
                <a:cs typeface="Lucida Sans Unicode" pitchFamily="34" charset="0"/>
              </a:rPr>
              <a:t>).</a:t>
            </a:r>
          </a:p>
          <a:p>
            <a:pPr algn="just">
              <a:spcAft>
                <a:spcPts val="300"/>
              </a:spcAft>
            </a:pPr>
            <a:endParaRPr lang="en-US" sz="800" dirty="0">
              <a:latin typeface="Lucida Sans Unicode" pitchFamily="34" charset="0"/>
              <a:cs typeface="Lucida Sans Unicode" pitchFamily="34" charset="0"/>
            </a:endParaRPr>
          </a:p>
          <a:p>
            <a:pPr algn="just">
              <a:spcAft>
                <a:spcPts val="300"/>
              </a:spcAft>
            </a:pPr>
            <a:r>
              <a:rPr lang="en-US" sz="1100" dirty="0">
                <a:latin typeface="Lucida Sans Unicode" pitchFamily="34" charset="0"/>
                <a:cs typeface="Lucida Sans Unicode" pitchFamily="34" charset="0"/>
              </a:rPr>
              <a:t>Finally, in the fourth phase the mega cartels, as a monolithic, hierarchical structure disappeared, and drug traffickers spread to other countries (Carpenter, 2003, p. 8). Although in Colombia tightly organized crime groups have disappeared, these illegal organizations have been transformed into many micro-drug trafficking groups which use low profile tactics. Now there is no visible ‘top elite’ and illegal trafficking activities have moved to some Caribbean Islands, Central America and Mexico (Cote-Munoz, 2012)  </a:t>
            </a:r>
            <a:endParaRPr lang="en-US" sz="1100" dirty="0" smtClean="0">
              <a:latin typeface="Lucida Sans Unicode" pitchFamily="34" charset="0"/>
              <a:cs typeface="Lucida Sans Unicode" pitchFamily="34" charset="0"/>
            </a:endParaRPr>
          </a:p>
          <a:p>
            <a:pPr algn="just">
              <a:spcAft>
                <a:spcPts val="300"/>
              </a:spcAft>
            </a:pPr>
            <a:endParaRPr lang="en-US" sz="800" dirty="0">
              <a:latin typeface="Lucida Sans Unicode" pitchFamily="34" charset="0"/>
              <a:cs typeface="Lucida Sans Unicode" pitchFamily="34" charset="0"/>
            </a:endParaRPr>
          </a:p>
          <a:p>
            <a:pPr algn="just">
              <a:spcAft>
                <a:spcPts val="300"/>
              </a:spcAft>
            </a:pPr>
            <a:r>
              <a:rPr lang="en-US" sz="1100" dirty="0">
                <a:latin typeface="Lucida Sans Unicode" pitchFamily="34" charset="0"/>
                <a:cs typeface="Lucida Sans Unicode" pitchFamily="34" charset="0"/>
              </a:rPr>
              <a:t>It is important to understand organized crime beyond the perception the United </a:t>
            </a:r>
            <a:r>
              <a:rPr lang="en-US" sz="1100" dirty="0" smtClean="0">
                <a:latin typeface="Lucida Sans Unicode" pitchFamily="34" charset="0"/>
                <a:cs typeface="Lucida Sans Unicode" pitchFamily="34" charset="0"/>
              </a:rPr>
              <a:t>States. Since </a:t>
            </a:r>
            <a:r>
              <a:rPr lang="en-US" sz="1100" dirty="0">
                <a:latin typeface="Lucida Sans Unicode" pitchFamily="34" charset="0"/>
                <a:cs typeface="Lucida Sans Unicode" pitchFamily="34" charset="0"/>
              </a:rPr>
              <a:t>the 1930s, criminal organizations in the United States have been strongly engaged in the industry of racketeering as a main activity. (Jacobs, </a:t>
            </a:r>
            <a:r>
              <a:rPr lang="en-US" sz="1100" dirty="0" err="1">
                <a:latin typeface="Lucida Sans Unicode" pitchFamily="34" charset="0"/>
                <a:cs typeface="Lucida Sans Unicode" pitchFamily="34" charset="0"/>
              </a:rPr>
              <a:t>Friel</a:t>
            </a:r>
            <a:r>
              <a:rPr lang="en-US" sz="1100" dirty="0">
                <a:latin typeface="Lucida Sans Unicode" pitchFamily="34" charset="0"/>
                <a:cs typeface="Lucida Sans Unicode" pitchFamily="34" charset="0"/>
              </a:rPr>
              <a:t>, &amp; </a:t>
            </a:r>
            <a:r>
              <a:rPr lang="en-US" sz="1100" dirty="0" err="1">
                <a:latin typeface="Lucida Sans Unicode" pitchFamily="34" charset="0"/>
                <a:cs typeface="Lucida Sans Unicode" pitchFamily="34" charset="0"/>
              </a:rPr>
              <a:t>Radick</a:t>
            </a:r>
            <a:r>
              <a:rPr lang="en-US" sz="1100" dirty="0">
                <a:latin typeface="Lucida Sans Unicode" pitchFamily="34" charset="0"/>
                <a:cs typeface="Lucida Sans Unicode" pitchFamily="34" charset="0"/>
              </a:rPr>
              <a:t>, 1999, pp. 127, 128 ). Colombian and Latin American drug traffickers have used sophisticated criminal modus operandi, extreme violence, and terrorism to reach its purposes</a:t>
            </a:r>
            <a:r>
              <a:rPr lang="en-US" sz="1100" dirty="0" smtClean="0">
                <a:latin typeface="Lucida Sans Unicode" pitchFamily="34" charset="0"/>
                <a:cs typeface="Lucida Sans Unicode" pitchFamily="34" charset="0"/>
              </a:rPr>
              <a:t>.</a:t>
            </a:r>
          </a:p>
        </p:txBody>
      </p:sp>
      <p:sp>
        <p:nvSpPr>
          <p:cNvPr id="12" name="TextBox 11"/>
          <p:cNvSpPr txBox="1"/>
          <p:nvPr/>
        </p:nvSpPr>
        <p:spPr>
          <a:xfrm>
            <a:off x="285750" y="838200"/>
            <a:ext cx="6400802" cy="861774"/>
          </a:xfrm>
          <a:prstGeom prst="rect">
            <a:avLst/>
          </a:prstGeom>
          <a:noFill/>
        </p:spPr>
        <p:txBody>
          <a:bodyPr wrap="square" rtlCol="0">
            <a:spAutoFit/>
          </a:bodyPr>
          <a:lstStyle/>
          <a:p>
            <a:pPr lvl="0"/>
            <a:r>
              <a:rPr lang="en-US" sz="2000" b="1" dirty="0">
                <a:latin typeface="Lucida Sans Unicode" pitchFamily="34" charset="0"/>
                <a:cs typeface="Lucida Sans Unicode" pitchFamily="34" charset="0"/>
              </a:rPr>
              <a:t>RETHINKING THE WAR ON DRUGS:</a:t>
            </a:r>
          </a:p>
          <a:p>
            <a:pPr lvl="0"/>
            <a:r>
              <a:rPr lang="en-US" sz="2000" b="1" dirty="0">
                <a:solidFill>
                  <a:srgbClr val="655E39"/>
                </a:solidFill>
                <a:latin typeface="Lucida Sans Unicode" pitchFamily="34" charset="0"/>
                <a:cs typeface="Lucida Sans Unicode" pitchFamily="34" charset="0"/>
              </a:rPr>
              <a:t>A transitional process in Colombia</a:t>
            </a:r>
          </a:p>
          <a:p>
            <a:pPr lvl="0"/>
            <a:r>
              <a:rPr lang="en-US" sz="1000" b="1" i="1" dirty="0">
                <a:latin typeface="Lucida Sans Unicode" pitchFamily="34" charset="0"/>
                <a:cs typeface="Lucida Sans Unicode" pitchFamily="34" charset="0"/>
              </a:rPr>
              <a:t>(Continued</a:t>
            </a:r>
            <a:r>
              <a:rPr lang="en-US" sz="1000" b="1" i="1" dirty="0" smtClean="0">
                <a:latin typeface="Lucida Sans Unicode" pitchFamily="34" charset="0"/>
                <a:cs typeface="Lucida Sans Unicode" pitchFamily="34" charset="0"/>
              </a:rPr>
              <a:t>)</a:t>
            </a:r>
            <a:endParaRPr lang="en-US" sz="1000" b="1" i="1" dirty="0">
              <a:latin typeface="Lucida Sans Unicode" pitchFamily="34" charset="0"/>
              <a:cs typeface="Lucida Sans Unicode" pitchFamily="34" charset="0"/>
            </a:endParaRPr>
          </a:p>
        </p:txBody>
      </p:sp>
      <p:sp>
        <p:nvSpPr>
          <p:cNvPr id="7" name="Rectangle 6"/>
          <p:cNvSpPr/>
          <p:nvPr/>
        </p:nvSpPr>
        <p:spPr>
          <a:xfrm>
            <a:off x="191731" y="8806190"/>
            <a:ext cx="1521570" cy="261610"/>
          </a:xfrm>
          <a:prstGeom prst="rect">
            <a:avLst/>
          </a:prstGeom>
        </p:spPr>
        <p:txBody>
          <a:bodyPr wrap="none">
            <a:spAutoFit/>
          </a:bodyPr>
          <a:lstStyle/>
          <a:p>
            <a:pPr lvl="0" algn="just"/>
            <a:r>
              <a:rPr lang="en-US" sz="1100" i="1" dirty="0">
                <a:solidFill>
                  <a:prstClr val="black"/>
                </a:solidFill>
                <a:latin typeface="Lucida Sans Unicode" pitchFamily="34" charset="0"/>
                <a:cs typeface="Lucida Sans Unicode" pitchFamily="34" charset="0"/>
              </a:rPr>
              <a:t>(</a:t>
            </a:r>
            <a:r>
              <a:rPr lang="en-US" sz="900" i="1" dirty="0">
                <a:solidFill>
                  <a:prstClr val="black"/>
                </a:solidFill>
                <a:latin typeface="Lucida Sans Unicode" pitchFamily="34" charset="0"/>
                <a:cs typeface="Lucida Sans Unicode" pitchFamily="34" charset="0"/>
              </a:rPr>
              <a:t>Continued on page </a:t>
            </a:r>
            <a:r>
              <a:rPr lang="en-US" sz="900" i="1" dirty="0" smtClean="0">
                <a:solidFill>
                  <a:prstClr val="black"/>
                </a:solidFill>
                <a:latin typeface="Lucida Sans Unicode" pitchFamily="34" charset="0"/>
                <a:cs typeface="Lucida Sans Unicode" pitchFamily="34" charset="0"/>
              </a:rPr>
              <a:t>11)</a:t>
            </a:r>
            <a:endParaRPr lang="en-US" sz="900" i="1" dirty="0">
              <a:solidFill>
                <a:prstClr val="black"/>
              </a:solidFill>
              <a:latin typeface="Lucida Sans Unicode" pitchFamily="34" charset="0"/>
              <a:cs typeface="Lucida Sans Unicode"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10</a:t>
            </a:r>
            <a:endParaRPr lang="en-US" sz="1200" b="1" dirty="0">
              <a:solidFill>
                <a:srgbClr val="655E39"/>
              </a:solidFill>
              <a:latin typeface="Papyrus" pitchFamily="66" charset="0"/>
            </a:endParaRPr>
          </a:p>
        </p:txBody>
      </p:sp>
      <p:sp>
        <p:nvSpPr>
          <p:cNvPr id="8" name="Rectangle 7"/>
          <p:cNvSpPr/>
          <p:nvPr/>
        </p:nvSpPr>
        <p:spPr>
          <a:xfrm>
            <a:off x="285749" y="1828800"/>
            <a:ext cx="6267451" cy="2800767"/>
          </a:xfrm>
          <a:prstGeom prst="rect">
            <a:avLst/>
          </a:prstGeom>
        </p:spPr>
        <p:txBody>
          <a:bodyPr wrap="square">
            <a:spAutoFit/>
          </a:bodyPr>
          <a:lstStyle/>
          <a:p>
            <a:pPr algn="just">
              <a:spcAft>
                <a:spcPts val="300"/>
              </a:spcAft>
            </a:pPr>
            <a:r>
              <a:rPr lang="en-US" sz="1100" dirty="0" smtClean="0">
                <a:latin typeface="Lucida Sans Unicode" pitchFamily="34" charset="0"/>
                <a:cs typeface="Lucida Sans Unicode" pitchFamily="34" charset="0"/>
              </a:rPr>
              <a:t>After </a:t>
            </a:r>
            <a:r>
              <a:rPr lang="en-US" sz="1100" dirty="0">
                <a:latin typeface="Lucida Sans Unicode" pitchFamily="34" charset="0"/>
                <a:cs typeface="Lucida Sans Unicode" pitchFamily="34" charset="0"/>
              </a:rPr>
              <a:t>more than four decades on the war on drugs, Latin America continues to be the major global exporter of cocaine and marijuana, and the drug consumption in the United States and Europe is stable and continues to grow in Latin America (Latin American Commission on Drugs and Democracy, 2009, p. 5). From this analysis, the conclusion is that the decriminalization could be the major weapon against organized crime (</a:t>
            </a:r>
            <a:r>
              <a:rPr lang="en-US" sz="1100" dirty="0" err="1">
                <a:latin typeface="Lucida Sans Unicode" pitchFamily="34" charset="0"/>
                <a:cs typeface="Lucida Sans Unicode" pitchFamily="34" charset="0"/>
              </a:rPr>
              <a:t>Finckenauer</a:t>
            </a:r>
            <a:r>
              <a:rPr lang="en-US" sz="1100" dirty="0">
                <a:latin typeface="Lucida Sans Unicode" pitchFamily="34" charset="0"/>
                <a:cs typeface="Lucida Sans Unicode" pitchFamily="34" charset="0"/>
              </a:rPr>
              <a:t>, 2007, p. 189). It is important to emphasize  ‘decriminalization’ rather than ‘legalization’ of illegal drugs. The legalization concept is broader and may be more difficult to implement due to public perception that legalization means total freedom; no limits. In contrast, decriminalization focuses on eliminating criminal penalties, and this concept involves regulation, legal control and limitation. On May 6, 2014, Uruguay became the first country to legalize growing, selling and consuming marihuana. Therefore, it is the time  to rethink the war on drugs policy as a transitional process that involves more education, prevention and rehabilitation treatments as a public health problem. Also, it is important to include a greater role of informal control and popular justice. In fact, the criminal justice system would not be the main actor in the solution of illegal drugs issues.</a:t>
            </a:r>
          </a:p>
        </p:txBody>
      </p:sp>
      <p:sp>
        <p:nvSpPr>
          <p:cNvPr id="12" name="TextBox 11"/>
          <p:cNvSpPr txBox="1"/>
          <p:nvPr/>
        </p:nvSpPr>
        <p:spPr>
          <a:xfrm>
            <a:off x="285750" y="838200"/>
            <a:ext cx="6400802" cy="861774"/>
          </a:xfrm>
          <a:prstGeom prst="rect">
            <a:avLst/>
          </a:prstGeom>
          <a:noFill/>
        </p:spPr>
        <p:txBody>
          <a:bodyPr wrap="square" rtlCol="0">
            <a:spAutoFit/>
          </a:bodyPr>
          <a:lstStyle/>
          <a:p>
            <a:pPr lvl="0"/>
            <a:r>
              <a:rPr lang="en-US" sz="2000" b="1" dirty="0">
                <a:latin typeface="Lucida Sans Unicode" pitchFamily="34" charset="0"/>
                <a:cs typeface="Lucida Sans Unicode" pitchFamily="34" charset="0"/>
              </a:rPr>
              <a:t>RETHINKING THE WAR ON DRUGS:</a:t>
            </a:r>
          </a:p>
          <a:p>
            <a:pPr lvl="0"/>
            <a:r>
              <a:rPr lang="en-US" sz="2000" b="1" dirty="0">
                <a:solidFill>
                  <a:srgbClr val="655E39"/>
                </a:solidFill>
                <a:latin typeface="Lucida Sans Unicode" pitchFamily="34" charset="0"/>
                <a:cs typeface="Lucida Sans Unicode" pitchFamily="34" charset="0"/>
              </a:rPr>
              <a:t>A transitional process in Colombia</a:t>
            </a:r>
          </a:p>
          <a:p>
            <a:pPr lvl="0"/>
            <a:r>
              <a:rPr lang="en-US" sz="1000" b="1" i="1" dirty="0">
                <a:latin typeface="Lucida Sans Unicode" pitchFamily="34" charset="0"/>
                <a:cs typeface="Lucida Sans Unicode" pitchFamily="34" charset="0"/>
              </a:rPr>
              <a:t>(Continued</a:t>
            </a:r>
            <a:r>
              <a:rPr lang="en-US" sz="1000" b="1" i="1" dirty="0" smtClean="0">
                <a:latin typeface="Lucida Sans Unicode" pitchFamily="34" charset="0"/>
                <a:cs typeface="Lucida Sans Unicode" pitchFamily="34" charset="0"/>
              </a:rPr>
              <a:t>)</a:t>
            </a:r>
            <a:endParaRPr lang="en-US" sz="1000" b="1" i="1" dirty="0">
              <a:latin typeface="Lucida Sans Unicode" pitchFamily="34" charset="0"/>
              <a:cs typeface="Lucida Sans Unicode" pitchFamily="34" charset="0"/>
            </a:endParaRPr>
          </a:p>
        </p:txBody>
      </p:sp>
      <p:sp>
        <p:nvSpPr>
          <p:cNvPr id="2" name="Rectangle 1"/>
          <p:cNvSpPr/>
          <p:nvPr/>
        </p:nvSpPr>
        <p:spPr>
          <a:xfrm>
            <a:off x="609600" y="5105400"/>
            <a:ext cx="5638800" cy="3046988"/>
          </a:xfrm>
          <a:prstGeom prst="rect">
            <a:avLst/>
          </a:prstGeom>
        </p:spPr>
        <p:txBody>
          <a:bodyPr wrap="square">
            <a:spAutoFit/>
          </a:bodyPr>
          <a:lstStyle/>
          <a:p>
            <a:r>
              <a:rPr lang="en-US" sz="800" dirty="0" smtClean="0"/>
              <a:t>Carpenter, T. G. (2003). </a:t>
            </a:r>
            <a:r>
              <a:rPr lang="en-US" sz="800" i="1" dirty="0" smtClean="0"/>
              <a:t>Bad neighbor policy.</a:t>
            </a:r>
            <a:r>
              <a:rPr lang="en-US" sz="800" dirty="0" smtClean="0"/>
              <a:t> New York, NY: Palgrave MacMillan.</a:t>
            </a:r>
          </a:p>
          <a:p>
            <a:r>
              <a:rPr lang="en-US" sz="800" dirty="0" smtClean="0"/>
              <a:t>Chin, K.-l. (2009). </a:t>
            </a:r>
            <a:r>
              <a:rPr lang="en-US" sz="800" i="1" dirty="0" smtClean="0"/>
              <a:t>The golden triangle.</a:t>
            </a:r>
            <a:r>
              <a:rPr lang="en-US" sz="800" dirty="0" smtClean="0"/>
              <a:t> Ithaca, NY: Cornell University.</a:t>
            </a:r>
          </a:p>
          <a:p>
            <a:r>
              <a:rPr lang="en-US" sz="800" dirty="0" smtClean="0"/>
              <a:t>Cote-Munoz, N. (2012, January 17). Mexico's drug war: Not another Colombia. Retrieved from http://www.coha.org/mexicos-drug-war-not-another-colombia </a:t>
            </a:r>
            <a:r>
              <a:rPr lang="en-US" sz="800" dirty="0" err="1" smtClean="0"/>
              <a:t>Finckenauer</a:t>
            </a:r>
            <a:r>
              <a:rPr lang="en-US" sz="800" dirty="0" smtClean="0"/>
              <a:t>, J. O. (2007). </a:t>
            </a:r>
            <a:r>
              <a:rPr lang="en-US" sz="800" i="1" dirty="0" smtClean="0"/>
              <a:t>Mafia and organized crime.</a:t>
            </a:r>
            <a:r>
              <a:rPr lang="en-US" sz="800" dirty="0" smtClean="0"/>
              <a:t> Oxford, England: </a:t>
            </a:r>
            <a:r>
              <a:rPr lang="en-US" sz="800" dirty="0" err="1" smtClean="0"/>
              <a:t>Oneworld</a:t>
            </a:r>
            <a:r>
              <a:rPr lang="en-US" sz="800" dirty="0" smtClean="0"/>
              <a:t>.</a:t>
            </a:r>
          </a:p>
          <a:p>
            <a:r>
              <a:rPr lang="en-US" sz="800" dirty="0" err="1" smtClean="0"/>
              <a:t>Guizado</a:t>
            </a:r>
            <a:r>
              <a:rPr lang="en-US" sz="800" dirty="0" smtClean="0"/>
              <a:t>, A. C. (1992). </a:t>
            </a:r>
            <a:r>
              <a:rPr lang="en-US" sz="800" dirty="0" err="1" smtClean="0"/>
              <a:t>Narcotrafico</a:t>
            </a:r>
            <a:r>
              <a:rPr lang="en-US" sz="800" dirty="0" smtClean="0"/>
              <a:t> y </a:t>
            </a:r>
            <a:r>
              <a:rPr lang="en-US" sz="800" dirty="0" err="1" smtClean="0"/>
              <a:t>sociedad</a:t>
            </a:r>
            <a:r>
              <a:rPr lang="en-US" sz="800" dirty="0" smtClean="0"/>
              <a:t> en Colombia: </a:t>
            </a:r>
            <a:r>
              <a:rPr lang="en-US" sz="800" dirty="0" err="1" smtClean="0"/>
              <a:t>Contribucion</a:t>
            </a:r>
            <a:r>
              <a:rPr lang="en-US" sz="800" dirty="0" smtClean="0"/>
              <a:t> a un </a:t>
            </a:r>
            <a:r>
              <a:rPr lang="en-US" sz="800" dirty="0" err="1" smtClean="0"/>
              <a:t>estudio</a:t>
            </a:r>
            <a:r>
              <a:rPr lang="en-US" sz="800" dirty="0" smtClean="0"/>
              <a:t> </a:t>
            </a:r>
            <a:r>
              <a:rPr lang="en-US" sz="800" dirty="0" err="1" smtClean="0"/>
              <a:t>sobre</a:t>
            </a:r>
            <a:r>
              <a:rPr lang="en-US" sz="800" dirty="0" smtClean="0"/>
              <a:t> el </a:t>
            </a:r>
            <a:r>
              <a:rPr lang="en-US" sz="800" dirty="0" err="1" smtClean="0"/>
              <a:t>estado</a:t>
            </a:r>
            <a:r>
              <a:rPr lang="en-US" sz="800" dirty="0" smtClean="0"/>
              <a:t> del arte. Universidad de Valle. Retrieved from </a:t>
            </a:r>
            <a:r>
              <a:rPr lang="en-US" sz="800" dirty="0" smtClean="0">
                <a:hlinkClick r:id="rId2"/>
              </a:rPr>
              <a:t>http://cms.univalle.edu.co/socioeconomia/media/ckfinder/files/Narcotrafico%20y%20sociedad%20en%20Colombia%20Contribucion%20a%20un%20estudio%20sobre%20el%20estado%20del%20arte.pdf</a:t>
            </a:r>
            <a:r>
              <a:rPr lang="en-US" sz="800" dirty="0" smtClean="0"/>
              <a:t> </a:t>
            </a:r>
          </a:p>
          <a:p>
            <a:r>
              <a:rPr lang="en-US" sz="800" dirty="0" smtClean="0"/>
              <a:t>Jacobs, J. B., </a:t>
            </a:r>
            <a:r>
              <a:rPr lang="en-US" sz="800" dirty="0" err="1" smtClean="0"/>
              <a:t>Friel</a:t>
            </a:r>
            <a:r>
              <a:rPr lang="en-US" sz="800" dirty="0" smtClean="0"/>
              <a:t>, C., &amp; </a:t>
            </a:r>
            <a:r>
              <a:rPr lang="en-US" sz="800" dirty="0" err="1" smtClean="0"/>
              <a:t>Radick</a:t>
            </a:r>
            <a:r>
              <a:rPr lang="en-US" sz="800" dirty="0" smtClean="0"/>
              <a:t>, R. (1999). </a:t>
            </a:r>
            <a:r>
              <a:rPr lang="en-US" sz="800" i="1" dirty="0" smtClean="0"/>
              <a:t>Gotham unbound: How New York City was liberated from the grip of organized crime.</a:t>
            </a:r>
            <a:r>
              <a:rPr lang="en-US" sz="800" dirty="0" smtClean="0"/>
              <a:t> New York: New York University Press.</a:t>
            </a:r>
          </a:p>
          <a:p>
            <a:r>
              <a:rPr lang="en-US" sz="800" dirty="0" smtClean="0"/>
              <a:t>Kenney, D., &amp; </a:t>
            </a:r>
            <a:r>
              <a:rPr lang="en-US" sz="800" dirty="0" err="1" smtClean="0"/>
              <a:t>Finckenauer</a:t>
            </a:r>
            <a:r>
              <a:rPr lang="en-US" sz="800" dirty="0" smtClean="0"/>
              <a:t>, J. O. (1995). </a:t>
            </a:r>
            <a:r>
              <a:rPr lang="en-US" sz="800" i="1" dirty="0" smtClean="0"/>
              <a:t>Organized Crime in America.</a:t>
            </a:r>
            <a:r>
              <a:rPr lang="en-US" sz="800" dirty="0" smtClean="0"/>
              <a:t> Belmont, CA: Wadsworth Publishing Company.</a:t>
            </a:r>
          </a:p>
          <a:p>
            <a:r>
              <a:rPr lang="en-US" sz="800" dirty="0" smtClean="0"/>
              <a:t>Lab, S., Williams , M. R., Holcomb, J. E., </a:t>
            </a:r>
            <a:r>
              <a:rPr lang="en-US" sz="800" dirty="0" err="1" smtClean="0"/>
              <a:t>Burek</a:t>
            </a:r>
            <a:r>
              <a:rPr lang="en-US" sz="800" dirty="0" smtClean="0"/>
              <a:t> , M. W., King , W. R., &amp; </a:t>
            </a:r>
            <a:r>
              <a:rPr lang="en-US" sz="800" dirty="0" err="1" smtClean="0"/>
              <a:t>Buerger</a:t>
            </a:r>
            <a:r>
              <a:rPr lang="en-US" sz="800" dirty="0" smtClean="0"/>
              <a:t>, M. E. (2011). </a:t>
            </a:r>
            <a:r>
              <a:rPr lang="en-US" sz="800" i="1" dirty="0" smtClean="0"/>
              <a:t>Criminal justice: The essentials.</a:t>
            </a:r>
            <a:r>
              <a:rPr lang="en-US" sz="800" dirty="0" smtClean="0"/>
              <a:t> New York, NY: Oxford University Press.</a:t>
            </a:r>
          </a:p>
          <a:p>
            <a:r>
              <a:rPr lang="en-US" sz="800" dirty="0" smtClean="0"/>
              <a:t>Latin American Commission on Drugs and Democracy. (2009). Drugs and </a:t>
            </a:r>
            <a:r>
              <a:rPr lang="en-US" sz="800" dirty="0" err="1" smtClean="0"/>
              <a:t>democracy:Toward</a:t>
            </a:r>
            <a:r>
              <a:rPr lang="en-US" sz="800" dirty="0" smtClean="0"/>
              <a:t> a paradigm shift. </a:t>
            </a:r>
            <a:r>
              <a:rPr lang="en-US" sz="800" i="1" dirty="0" smtClean="0"/>
              <a:t>Latin American Commission on Drugs and Democracy</a:t>
            </a:r>
            <a:r>
              <a:rPr lang="en-US" sz="800" dirty="0" smtClean="0"/>
              <a:t>. Retrieved from </a:t>
            </a:r>
            <a:r>
              <a:rPr lang="en-US" sz="800" u="sng" dirty="0" smtClean="0">
                <a:hlinkClick r:id="rId3"/>
              </a:rPr>
              <a:t>http://www.drogasedemocracia.org/Arquivos/declaracao_ingles_site.pdf</a:t>
            </a:r>
            <a:r>
              <a:rPr lang="en-US" sz="800" dirty="0" smtClean="0"/>
              <a:t> Palou , J. C., Dudley, S., Diaz , M., </a:t>
            </a:r>
            <a:r>
              <a:rPr lang="en-US" sz="800" dirty="0" err="1" smtClean="0"/>
              <a:t>Zuleta</a:t>
            </a:r>
            <a:r>
              <a:rPr lang="en-US" sz="800" dirty="0" smtClean="0"/>
              <a:t> , S., &amp; </a:t>
            </a:r>
            <a:r>
              <a:rPr lang="en-US" sz="800" dirty="0" err="1" smtClean="0"/>
              <a:t>Rengifo</a:t>
            </a:r>
            <a:r>
              <a:rPr lang="en-US" sz="800" dirty="0" smtClean="0"/>
              <a:t> , J. S. (2011). </a:t>
            </a:r>
            <a:r>
              <a:rPr lang="en-US" sz="800" i="1" dirty="0" err="1" smtClean="0"/>
              <a:t>Usos</a:t>
            </a:r>
            <a:r>
              <a:rPr lang="en-US" sz="800" i="1" dirty="0" smtClean="0"/>
              <a:t> y </a:t>
            </a:r>
            <a:r>
              <a:rPr lang="en-US" sz="800" i="1" dirty="0" err="1" smtClean="0"/>
              <a:t>abusos</a:t>
            </a:r>
            <a:r>
              <a:rPr lang="en-US" sz="800" i="1" dirty="0" smtClean="0"/>
              <a:t> de la </a:t>
            </a:r>
            <a:r>
              <a:rPr lang="en-US" sz="800" i="1" dirty="0" err="1" smtClean="0"/>
              <a:t>extradición</a:t>
            </a:r>
            <a:r>
              <a:rPr lang="en-US" sz="800" i="1" dirty="0" smtClean="0"/>
              <a:t> en la </a:t>
            </a:r>
            <a:r>
              <a:rPr lang="en-US" sz="800" i="1" dirty="0" err="1" smtClean="0"/>
              <a:t>lucha</a:t>
            </a:r>
            <a:r>
              <a:rPr lang="en-US" sz="800" i="1" dirty="0" smtClean="0"/>
              <a:t> contra </a:t>
            </a:r>
            <a:r>
              <a:rPr lang="en-US" sz="800" i="1" dirty="0" err="1" smtClean="0"/>
              <a:t>las</a:t>
            </a:r>
            <a:r>
              <a:rPr lang="en-US" sz="800" i="1" dirty="0" smtClean="0"/>
              <a:t> </a:t>
            </a:r>
            <a:r>
              <a:rPr lang="en-US" sz="800" i="1" dirty="0" err="1" smtClean="0"/>
              <a:t>drogas</a:t>
            </a:r>
            <a:r>
              <a:rPr lang="en-US" sz="800" i="1" dirty="0" smtClean="0"/>
              <a:t>.</a:t>
            </a:r>
            <a:r>
              <a:rPr lang="en-US" sz="800" dirty="0" smtClean="0"/>
              <a:t> Bogota, Colombia: </a:t>
            </a:r>
            <a:r>
              <a:rPr lang="en-US" sz="800" dirty="0" err="1" smtClean="0"/>
              <a:t>Fundation</a:t>
            </a:r>
            <a:r>
              <a:rPr lang="en-US" sz="800" dirty="0" smtClean="0"/>
              <a:t> Ideas para la Paz.</a:t>
            </a:r>
          </a:p>
          <a:p>
            <a:r>
              <a:rPr lang="en-US" sz="800" dirty="0" err="1" smtClean="0"/>
              <a:t>Revista</a:t>
            </a:r>
            <a:r>
              <a:rPr lang="en-US" sz="800" dirty="0" smtClean="0"/>
              <a:t> </a:t>
            </a:r>
            <a:r>
              <a:rPr lang="en-US" sz="800" dirty="0" err="1" smtClean="0"/>
              <a:t>Semana</a:t>
            </a:r>
            <a:r>
              <a:rPr lang="en-US" sz="800" dirty="0" smtClean="0"/>
              <a:t>. (2012, June 2). Pablo Escobar: </a:t>
            </a:r>
            <a:r>
              <a:rPr lang="en-US" sz="800" dirty="0" err="1" smtClean="0"/>
              <a:t>Genio</a:t>
            </a:r>
            <a:r>
              <a:rPr lang="en-US" sz="800" dirty="0" smtClean="0"/>
              <a:t> del-mal. </a:t>
            </a:r>
            <a:r>
              <a:rPr lang="en-US" sz="800" i="1" dirty="0" err="1" smtClean="0"/>
              <a:t>Semana</a:t>
            </a:r>
            <a:r>
              <a:rPr lang="en-US" sz="800" i="1" dirty="0" smtClean="0"/>
              <a:t> </a:t>
            </a:r>
            <a:r>
              <a:rPr lang="en-US" sz="800" dirty="0" smtClean="0"/>
              <a:t>. Retrieved from http://www.semana.com/nacion/articulo/pablo-escobar-genio-del-mal/258918-3</a:t>
            </a:r>
          </a:p>
          <a:p>
            <a:r>
              <a:rPr lang="en-US" sz="800" dirty="0" smtClean="0"/>
              <a:t>Riding, A. (1987, March 8). Cocaine billionaires: The men who hold Colombia hostage. </a:t>
            </a:r>
            <a:r>
              <a:rPr lang="en-US" sz="800" i="1" dirty="0" smtClean="0"/>
              <a:t>The New York Times</a:t>
            </a:r>
            <a:r>
              <a:rPr lang="en-US" sz="800" dirty="0" smtClean="0"/>
              <a:t>. Retrieved from http://www.nytimes.com/1987/03/08/magazine/cocaine-billionaires-the-men-who-hold-colombia-hostage.html </a:t>
            </a:r>
          </a:p>
          <a:p>
            <a:r>
              <a:rPr lang="en-US" sz="800" dirty="0" smtClean="0"/>
              <a:t>Sanchez, M. (2007, January 6). Cleaning up Colombia's dirty war. The </a:t>
            </a:r>
            <a:r>
              <a:rPr lang="en-US" sz="800" i="1" dirty="0" smtClean="0"/>
              <a:t>Washington Post</a:t>
            </a:r>
            <a:r>
              <a:rPr lang="en-US" sz="800" dirty="0" smtClean="0"/>
              <a:t>. Retrieved from </a:t>
            </a:r>
            <a:r>
              <a:rPr lang="en-US" sz="800" u="sng" dirty="0" smtClean="0">
                <a:hlinkClick r:id="rId4"/>
              </a:rPr>
              <a:t>http://www.washingtonpost.com/wp-dyn/content/article/2007/01/25/AR2007012501192.html</a:t>
            </a:r>
            <a:r>
              <a:rPr lang="en-US" sz="800" dirty="0" smtClean="0"/>
              <a:t> </a:t>
            </a:r>
          </a:p>
          <a:p>
            <a:r>
              <a:rPr lang="en-US" sz="800" dirty="0" smtClean="0"/>
              <a:t>Smith, D. (1980). Paragons, pariahs, and pirates: A spectrum-based theory of enterprise. </a:t>
            </a:r>
            <a:r>
              <a:rPr lang="en-US" sz="800" i="1" dirty="0" smtClean="0"/>
              <a:t>Crime and Delinquency</a:t>
            </a:r>
            <a:r>
              <a:rPr lang="en-US" sz="800" dirty="0" smtClean="0"/>
              <a:t> , 26 (3), 358-386.</a:t>
            </a:r>
            <a:endParaRPr lang="en-US" sz="800" dirty="0"/>
          </a:p>
        </p:txBody>
      </p:sp>
    </p:spTree>
    <p:extLst>
      <p:ext uri="{BB962C8B-B14F-4D97-AF65-F5344CB8AC3E}">
        <p14:creationId xmlns:p14="http://schemas.microsoft.com/office/powerpoint/2010/main" xmlns="" val="2362801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5" name="TextBox 4"/>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11</a:t>
            </a:r>
            <a:endParaRPr lang="en-US" sz="1200" b="1" dirty="0">
              <a:solidFill>
                <a:srgbClr val="655E39"/>
              </a:solidFill>
              <a:latin typeface="Papyrus" pitchFamily="66" charset="0"/>
            </a:endParaRPr>
          </a:p>
        </p:txBody>
      </p:sp>
      <p:sp>
        <p:nvSpPr>
          <p:cNvPr id="6" name="TextBox 5"/>
          <p:cNvSpPr txBox="1"/>
          <p:nvPr/>
        </p:nvSpPr>
        <p:spPr>
          <a:xfrm>
            <a:off x="227495" y="2209800"/>
            <a:ext cx="4268305" cy="4785926"/>
          </a:xfrm>
          <a:prstGeom prst="rect">
            <a:avLst/>
          </a:prstGeom>
          <a:noFill/>
        </p:spPr>
        <p:txBody>
          <a:bodyPr wrap="square" rtlCol="0">
            <a:spAutoFit/>
          </a:bodyPr>
          <a:lstStyle/>
          <a:p>
            <a:r>
              <a:rPr lang="en-US" sz="1100" dirty="0" smtClean="0">
                <a:latin typeface="Lucida Sans Unicode" panose="020B0602030504020204" pitchFamily="34" charset="0"/>
                <a:cs typeface="Lucida Sans Unicode" panose="020B0602030504020204" pitchFamily="34" charset="0"/>
              </a:rPr>
              <a:t>The </a:t>
            </a:r>
            <a:r>
              <a:rPr lang="en-US" sz="1100" dirty="0">
                <a:latin typeface="Lucida Sans Unicode" panose="020B0602030504020204" pitchFamily="34" charset="0"/>
                <a:cs typeface="Lucida Sans Unicode" panose="020B0602030504020204" pitchFamily="34" charset="0"/>
              </a:rPr>
              <a:t>new </a:t>
            </a:r>
            <a:r>
              <a:rPr lang="en-US" sz="1100" dirty="0" smtClean="0">
                <a:latin typeface="Lucida Sans Unicode" panose="020B0602030504020204" pitchFamily="34" charset="0"/>
                <a:cs typeface="Lucida Sans Unicode" panose="020B0602030504020204" pitchFamily="34" charset="0"/>
              </a:rPr>
              <a:t>issue of the International Journal of Comparative and Applied Criminal Justice (IJCACJ) is available </a:t>
            </a:r>
            <a:r>
              <a:rPr lang="en-US" sz="1100" dirty="0">
                <a:latin typeface="Lucida Sans Unicode" panose="020B0602030504020204" pitchFamily="34" charset="0"/>
                <a:cs typeface="Lucida Sans Unicode" panose="020B0602030504020204" pitchFamily="34" charset="0"/>
              </a:rPr>
              <a:t>online.  Issues 3 </a:t>
            </a:r>
            <a:r>
              <a:rPr lang="en-US" sz="1100" dirty="0" smtClean="0">
                <a:latin typeface="Lucida Sans Unicode" panose="020B0602030504020204" pitchFamily="34" charset="0"/>
                <a:cs typeface="Lucida Sans Unicode" panose="020B0602030504020204" pitchFamily="34" charset="0"/>
              </a:rPr>
              <a:t>and </a:t>
            </a:r>
            <a:r>
              <a:rPr lang="en-US" sz="1100" dirty="0">
                <a:latin typeface="Lucida Sans Unicode" panose="020B0602030504020204" pitchFamily="34" charset="0"/>
                <a:cs typeface="Lucida Sans Unicode" panose="020B0602030504020204" pitchFamily="34" charset="0"/>
              </a:rPr>
              <a:t>4 </a:t>
            </a:r>
            <a:r>
              <a:rPr lang="en-US" sz="1100" dirty="0" smtClean="0">
                <a:latin typeface="Lucida Sans Unicode" panose="020B0602030504020204" pitchFamily="34" charset="0"/>
                <a:cs typeface="Lucida Sans Unicode" panose="020B0602030504020204" pitchFamily="34" charset="0"/>
              </a:rPr>
              <a:t>are relatively small due to the journal’s allotted yearly page limit, which was taken up by the bulky first two issues.  </a:t>
            </a:r>
          </a:p>
          <a:p>
            <a:pPr algn="just"/>
            <a:endParaRPr lang="en-US" sz="1100" dirty="0">
              <a:latin typeface="Lucida Sans Unicode" panose="020B0602030504020204" pitchFamily="34" charset="0"/>
              <a:cs typeface="Lucida Sans Unicode" panose="020B0602030504020204" pitchFamily="34" charset="0"/>
            </a:endParaRPr>
          </a:p>
          <a:p>
            <a:pPr algn="just"/>
            <a:r>
              <a:rPr lang="en-US" sz="1100" dirty="0">
                <a:latin typeface="Lucida Sans Unicode" panose="020B0602030504020204" pitchFamily="34" charset="0"/>
                <a:cs typeface="Lucida Sans Unicode" panose="020B0602030504020204" pitchFamily="34" charset="0"/>
              </a:rPr>
              <a:t>In issue 3 we have three articles which examine prison re-entry, human trafficking, and piracy research respectively.  In the first article, Kathryn Fox examines qualitative data from New Zealand to understand reintegration efforts in the context </a:t>
            </a:r>
            <a:r>
              <a:rPr lang="en-US" sz="1100" dirty="0" smtClean="0">
                <a:latin typeface="Lucida Sans Unicode" panose="020B0602030504020204" pitchFamily="34" charset="0"/>
                <a:cs typeface="Lucida Sans Unicode" panose="020B0602030504020204" pitchFamily="34" charset="0"/>
              </a:rPr>
              <a:t>of </a:t>
            </a:r>
            <a:r>
              <a:rPr lang="en-US" sz="1100" dirty="0">
                <a:latin typeface="Lucida Sans Unicode" panose="020B0602030504020204" pitchFamily="34" charset="0"/>
                <a:cs typeface="Lucida Sans Unicode" panose="020B0602030504020204" pitchFamily="34" charset="0"/>
              </a:rPr>
              <a:t>risk management and its implications for restorative </a:t>
            </a:r>
            <a:r>
              <a:rPr lang="en-US" sz="1100" dirty="0" smtClean="0">
                <a:latin typeface="Lucida Sans Unicode" panose="020B0602030504020204" pitchFamily="34" charset="0"/>
                <a:cs typeface="Lucida Sans Unicode" panose="020B0602030504020204" pitchFamily="34" charset="0"/>
              </a:rPr>
              <a:t>re-entry</a:t>
            </a:r>
            <a:r>
              <a:rPr lang="en-US" sz="1100" dirty="0">
                <a:latin typeface="Lucida Sans Unicode" panose="020B0602030504020204" pitchFamily="34" charset="0"/>
                <a:cs typeface="Lucida Sans Unicode" panose="020B0602030504020204" pitchFamily="34" charset="0"/>
              </a:rPr>
              <a:t>.   The second article by </a:t>
            </a:r>
            <a:r>
              <a:rPr lang="en-US" sz="1100" dirty="0" smtClean="0">
                <a:latin typeface="Lucida Sans Unicode" panose="020B0602030504020204" pitchFamily="34" charset="0"/>
                <a:cs typeface="Lucida Sans Unicode" panose="020B0602030504020204" pitchFamily="34" charset="0"/>
              </a:rPr>
              <a:t>Amber Horning </a:t>
            </a:r>
            <a:r>
              <a:rPr lang="en-US" sz="1100" dirty="0">
                <a:latin typeface="Lucida Sans Unicode" panose="020B0602030504020204" pitchFamily="34" charset="0"/>
                <a:cs typeface="Lucida Sans Unicode" panose="020B0602030504020204" pitchFamily="34" charset="0"/>
              </a:rPr>
              <a:t>and her colleagues evaluate </a:t>
            </a:r>
            <a:r>
              <a:rPr lang="en-US" sz="1100" dirty="0" smtClean="0">
                <a:latin typeface="Lucida Sans Unicode" panose="020B0602030504020204" pitchFamily="34" charset="0"/>
                <a:cs typeface="Lucida Sans Unicode" panose="020B0602030504020204" pitchFamily="34" charset="0"/>
              </a:rPr>
              <a:t>the </a:t>
            </a:r>
            <a:r>
              <a:rPr lang="en-US" sz="1100" dirty="0">
                <a:latin typeface="Lucida Sans Unicode" panose="020B0602030504020204" pitchFamily="34" charset="0"/>
                <a:cs typeface="Lucida Sans Unicode" panose="020B0602030504020204" pitchFamily="34" charset="0"/>
              </a:rPr>
              <a:t>Trafficking in Persons Report (TIP) and develop six preliminary risk clusters and suggest ways in which governments can integrate these factors in </a:t>
            </a:r>
            <a:r>
              <a:rPr lang="en-US" sz="1100" dirty="0" smtClean="0">
                <a:latin typeface="Lucida Sans Unicode" panose="020B0602030504020204" pitchFamily="34" charset="0"/>
                <a:cs typeface="Lucida Sans Unicode" panose="020B0602030504020204" pitchFamily="34" charset="0"/>
              </a:rPr>
              <a:t>future TIP reports. </a:t>
            </a:r>
            <a:r>
              <a:rPr lang="en-US" sz="1100" dirty="0">
                <a:latin typeface="Lucida Sans Unicode" panose="020B0602030504020204" pitchFamily="34" charset="0"/>
                <a:cs typeface="Lucida Sans Unicode" panose="020B0602030504020204" pitchFamily="34" charset="0"/>
              </a:rPr>
              <a:t>In the final article, a review essay, </a:t>
            </a:r>
            <a:r>
              <a:rPr lang="en-US" sz="1100" dirty="0" err="1" smtClean="0">
                <a:latin typeface="Lucida Sans Unicode" panose="020B0602030504020204" pitchFamily="34" charset="0"/>
                <a:cs typeface="Lucida Sans Unicode" panose="020B0602030504020204" pitchFamily="34" charset="0"/>
              </a:rPr>
              <a:t>Anamika</a:t>
            </a:r>
            <a:r>
              <a:rPr lang="en-US" sz="1100" dirty="0" smtClean="0">
                <a:latin typeface="Lucida Sans Unicode" panose="020B0602030504020204" pitchFamily="34" charset="0"/>
                <a:cs typeface="Lucida Sans Unicode" panose="020B0602030504020204" pitchFamily="34" charset="0"/>
              </a:rPr>
              <a:t> </a:t>
            </a:r>
            <a:r>
              <a:rPr lang="en-US" sz="1100" dirty="0" err="1" smtClean="0">
                <a:latin typeface="Lucida Sans Unicode" panose="020B0602030504020204" pitchFamily="34" charset="0"/>
                <a:cs typeface="Lucida Sans Unicode" panose="020B0602030504020204" pitchFamily="34" charset="0"/>
              </a:rPr>
              <a:t>Twyman-Ghoshal</a:t>
            </a:r>
            <a:r>
              <a:rPr lang="en-US" sz="1100" dirty="0" smtClean="0">
                <a:latin typeface="Lucida Sans Unicode" panose="020B0602030504020204" pitchFamily="34" charset="0"/>
                <a:cs typeface="Lucida Sans Unicode" panose="020B0602030504020204" pitchFamily="34" charset="0"/>
              </a:rPr>
              <a:t> </a:t>
            </a:r>
            <a:r>
              <a:rPr lang="en-US" sz="1100" dirty="0">
                <a:latin typeface="Lucida Sans Unicode" panose="020B0602030504020204" pitchFamily="34" charset="0"/>
                <a:cs typeface="Lucida Sans Unicode" panose="020B0602030504020204" pitchFamily="34" charset="0"/>
              </a:rPr>
              <a:t>charts the location of contemporary piracy </a:t>
            </a:r>
            <a:r>
              <a:rPr lang="en-US" sz="1100" dirty="0" smtClean="0">
                <a:latin typeface="Lucida Sans Unicode" panose="020B0602030504020204" pitchFamily="34" charset="0"/>
                <a:cs typeface="Lucida Sans Unicode" panose="020B0602030504020204" pitchFamily="34" charset="0"/>
              </a:rPr>
              <a:t>using the </a:t>
            </a:r>
            <a:r>
              <a:rPr lang="en-US" sz="1100" dirty="0">
                <a:latin typeface="Lucida Sans Unicode" panose="020B0602030504020204" pitchFamily="34" charset="0"/>
                <a:cs typeface="Lucida Sans Unicode" panose="020B0602030504020204" pitchFamily="34" charset="0"/>
              </a:rPr>
              <a:t>new Contemporary Maritime Piracy Database, </a:t>
            </a:r>
            <a:r>
              <a:rPr lang="en-US" sz="1100" dirty="0" smtClean="0">
                <a:latin typeface="Lucida Sans Unicode" panose="020B0602030504020204" pitchFamily="34" charset="0"/>
                <a:cs typeface="Lucida Sans Unicode" panose="020B0602030504020204" pitchFamily="34" charset="0"/>
              </a:rPr>
              <a:t>reviews definitions, typologies, and precursors </a:t>
            </a:r>
            <a:r>
              <a:rPr lang="en-US" sz="1100" dirty="0">
                <a:latin typeface="Lucida Sans Unicode" panose="020B0602030504020204" pitchFamily="34" charset="0"/>
                <a:cs typeface="Lucida Sans Unicode" panose="020B0602030504020204" pitchFamily="34" charset="0"/>
              </a:rPr>
              <a:t>of piracy before suggesting some key areas for future research. </a:t>
            </a:r>
            <a:endParaRPr lang="en-US" sz="1100" dirty="0" smtClean="0">
              <a:latin typeface="Lucida Sans Unicode" panose="020B0602030504020204" pitchFamily="34" charset="0"/>
              <a:cs typeface="Lucida Sans Unicode" panose="020B0602030504020204" pitchFamily="34" charset="0"/>
            </a:endParaRPr>
          </a:p>
          <a:p>
            <a:pPr algn="just"/>
            <a:endParaRPr lang="en-US" sz="1100" dirty="0">
              <a:latin typeface="Lucida Sans Unicode" panose="020B0602030504020204" pitchFamily="34" charset="0"/>
              <a:cs typeface="Lucida Sans Unicode" panose="020B0602030504020204" pitchFamily="34" charset="0"/>
            </a:endParaRPr>
          </a:p>
          <a:p>
            <a:r>
              <a:rPr lang="en-US" sz="1050" b="1" dirty="0" smtClean="0">
                <a:latin typeface="Lucida Sans Unicode" panose="020B0602030504020204" pitchFamily="34" charset="0"/>
                <a:cs typeface="Lucida Sans Unicode" panose="020B0602030504020204" pitchFamily="34" charset="0"/>
              </a:rPr>
              <a:t>Mahesh </a:t>
            </a:r>
            <a:r>
              <a:rPr lang="en-US" sz="1050" b="1" dirty="0" err="1" smtClean="0">
                <a:latin typeface="Lucida Sans Unicode" panose="020B0602030504020204" pitchFamily="34" charset="0"/>
                <a:cs typeface="Lucida Sans Unicode" panose="020B0602030504020204" pitchFamily="34" charset="0"/>
              </a:rPr>
              <a:t>Nalla</a:t>
            </a:r>
            <a:r>
              <a:rPr lang="en-US" sz="1050" b="1" dirty="0" smtClean="0">
                <a:latin typeface="Lucida Sans Unicode" panose="020B0602030504020204" pitchFamily="34" charset="0"/>
                <a:cs typeface="Lucida Sans Unicode" panose="020B0602030504020204" pitchFamily="34" charset="0"/>
              </a:rPr>
              <a:t>, PhD.</a:t>
            </a:r>
          </a:p>
          <a:p>
            <a:r>
              <a:rPr lang="en-US" sz="1050" dirty="0" smtClean="0">
                <a:latin typeface="Lucida Sans Unicode" panose="020B0602030504020204" pitchFamily="34" charset="0"/>
                <a:cs typeface="Lucida Sans Unicode" panose="020B0602030504020204" pitchFamily="34" charset="0"/>
              </a:rPr>
              <a:t>Editor-in-Chief</a:t>
            </a:r>
            <a:r>
              <a:rPr lang="en-US" sz="1050" dirty="0">
                <a:latin typeface="Lucida Sans Unicode" panose="020B0602030504020204" pitchFamily="34" charset="0"/>
                <a:cs typeface="Lucida Sans Unicode" panose="020B0602030504020204" pitchFamily="34" charset="0"/>
              </a:rPr>
              <a:t>: </a:t>
            </a:r>
          </a:p>
          <a:p>
            <a:r>
              <a:rPr lang="en-US" sz="1050" dirty="0">
                <a:latin typeface="Lucida Sans Unicode" panose="020B0602030504020204" pitchFamily="34" charset="0"/>
                <a:cs typeface="Lucida Sans Unicode" panose="020B0602030504020204" pitchFamily="34" charset="0"/>
              </a:rPr>
              <a:t>International Journal of Comparative And </a:t>
            </a:r>
            <a:r>
              <a:rPr lang="en-US" sz="1050" dirty="0" smtClean="0">
                <a:latin typeface="Lucida Sans Unicode" panose="020B0602030504020204" pitchFamily="34" charset="0"/>
                <a:cs typeface="Lucida Sans Unicode" panose="020B0602030504020204" pitchFamily="34" charset="0"/>
              </a:rPr>
              <a:t>Applied Criminal </a:t>
            </a:r>
            <a:r>
              <a:rPr lang="en-US" sz="1050" dirty="0">
                <a:latin typeface="Lucida Sans Unicode" panose="020B0602030504020204" pitchFamily="34" charset="0"/>
                <a:cs typeface="Lucida Sans Unicode" panose="020B0602030504020204" pitchFamily="34" charset="0"/>
              </a:rPr>
              <a:t>Justice </a:t>
            </a:r>
          </a:p>
          <a:p>
            <a:endParaRPr lang="en-US" sz="1050" b="1" dirty="0">
              <a:latin typeface="Lucida Sans Unicode" panose="020B0602030504020204" pitchFamily="34" charset="0"/>
              <a:cs typeface="Lucida Sans Unicode" panose="020B0602030504020204" pitchFamily="34" charset="0"/>
            </a:endParaRPr>
          </a:p>
        </p:txBody>
      </p:sp>
      <p:sp>
        <p:nvSpPr>
          <p:cNvPr id="8" name="TextBox 7"/>
          <p:cNvSpPr txBox="1"/>
          <p:nvPr/>
        </p:nvSpPr>
        <p:spPr>
          <a:xfrm>
            <a:off x="227495" y="857071"/>
            <a:ext cx="6401904" cy="1174681"/>
          </a:xfrm>
          <a:prstGeom prst="rect">
            <a:avLst/>
          </a:prstGeom>
          <a:noFill/>
        </p:spPr>
        <p:txBody>
          <a:bodyPr wrap="square" rtlCol="0">
            <a:spAutoFit/>
          </a:bodyPr>
          <a:lstStyle/>
          <a:p>
            <a:pPr lvl="0" fontAlgn="base">
              <a:spcBef>
                <a:spcPct val="0"/>
              </a:spcBef>
              <a:spcAft>
                <a:spcPts val="200"/>
              </a:spcAft>
            </a:pPr>
            <a:r>
              <a:rPr lang="en-US" sz="1100" b="1" dirty="0">
                <a:solidFill>
                  <a:srgbClr val="655E39"/>
                </a:solidFill>
                <a:latin typeface="Lucida Sans Unicode" pitchFamily="34" charset="0"/>
                <a:cs typeface="Lucida Sans Unicode" pitchFamily="34" charset="0"/>
              </a:rPr>
              <a:t>The new issue of the DIC-affiliated journal is available </a:t>
            </a:r>
            <a:r>
              <a:rPr lang="en-US" sz="1100" b="1" dirty="0" smtClean="0">
                <a:solidFill>
                  <a:srgbClr val="655E39"/>
                </a:solidFill>
                <a:latin typeface="Lucida Sans Unicode" pitchFamily="34" charset="0"/>
                <a:cs typeface="Lucida Sans Unicode" pitchFamily="34" charset="0"/>
              </a:rPr>
              <a:t>now!</a:t>
            </a:r>
            <a:endParaRPr lang="en-US" sz="1100" b="1" dirty="0">
              <a:solidFill>
                <a:srgbClr val="655E39"/>
              </a:solidFill>
              <a:latin typeface="Lucida Sans Unicode" pitchFamily="34" charset="0"/>
              <a:cs typeface="Lucida Sans Unicode" pitchFamily="34" charset="0"/>
            </a:endParaRPr>
          </a:p>
          <a:p>
            <a:pPr lvl="0" fontAlgn="base">
              <a:spcBef>
                <a:spcPct val="0"/>
              </a:spcBef>
              <a:spcAft>
                <a:spcPts val="200"/>
              </a:spcAft>
            </a:pPr>
            <a:r>
              <a:rPr lang="en-US" b="1" dirty="0">
                <a:solidFill>
                  <a:schemeClr val="bg2">
                    <a:lumMod val="10000"/>
                  </a:schemeClr>
                </a:solidFill>
                <a:latin typeface="Lucida Sans Unicode" pitchFamily="34" charset="0"/>
                <a:cs typeface="Lucida Sans Unicode" pitchFamily="34" charset="0"/>
              </a:rPr>
              <a:t>International Journal of Comparative and Applied Criminal Justice </a:t>
            </a:r>
            <a:endParaRPr lang="en-US" b="1" dirty="0" smtClean="0">
              <a:solidFill>
                <a:schemeClr val="bg2">
                  <a:lumMod val="10000"/>
                </a:schemeClr>
              </a:solidFill>
              <a:latin typeface="Lucida Sans Unicode" pitchFamily="34" charset="0"/>
              <a:cs typeface="Lucida Sans Unicode" pitchFamily="34" charset="0"/>
            </a:endParaRPr>
          </a:p>
          <a:p>
            <a:pPr fontAlgn="base">
              <a:spcBef>
                <a:spcPct val="0"/>
              </a:spcBef>
              <a:spcAft>
                <a:spcPts val="200"/>
              </a:spcAft>
            </a:pPr>
            <a:r>
              <a:rPr lang="en-US" sz="1000" dirty="0" smtClean="0">
                <a:solidFill>
                  <a:srgbClr val="655E39"/>
                </a:solidFill>
                <a:latin typeface="Lucida Sans Unicode" pitchFamily="34" charset="0"/>
                <a:cs typeface="Lucida Sans Unicode" pitchFamily="34" charset="0"/>
              </a:rPr>
              <a:t>The </a:t>
            </a:r>
            <a:r>
              <a:rPr lang="en-US" sz="1000" dirty="0">
                <a:solidFill>
                  <a:srgbClr val="655E39"/>
                </a:solidFill>
                <a:latin typeface="Lucida Sans Unicode" pitchFamily="34" charset="0"/>
                <a:cs typeface="Lucida Sans Unicode" pitchFamily="34" charset="0"/>
              </a:rPr>
              <a:t>official journal of American Society of Criminology’s Division of International Criminology, published by Routledge (Francis &amp; Taylor</a:t>
            </a:r>
            <a:r>
              <a:rPr lang="en-US" sz="1000" dirty="0" smtClean="0">
                <a:solidFill>
                  <a:srgbClr val="655E39"/>
                </a:solidFill>
                <a:latin typeface="Lucida Sans Unicode" pitchFamily="34" charset="0"/>
                <a:cs typeface="Lucida Sans Unicode" pitchFamily="34" charset="0"/>
              </a:rPr>
              <a:t>), is </a:t>
            </a:r>
            <a:r>
              <a:rPr lang="en-US" sz="1000" dirty="0">
                <a:solidFill>
                  <a:srgbClr val="655E39"/>
                </a:solidFill>
                <a:latin typeface="Lucida Sans Unicode" pitchFamily="34" charset="0"/>
                <a:cs typeface="Lucida Sans Unicode" pitchFamily="34" charset="0"/>
              </a:rPr>
              <a:t>free to paid members of the </a:t>
            </a:r>
            <a:r>
              <a:rPr lang="en-US" sz="1000" dirty="0" smtClean="0">
                <a:solidFill>
                  <a:srgbClr val="655E39"/>
                </a:solidFill>
                <a:latin typeface="Lucida Sans Unicode" pitchFamily="34" charset="0"/>
                <a:cs typeface="Lucida Sans Unicode" pitchFamily="34" charset="0"/>
              </a:rPr>
              <a:t>DIC. </a:t>
            </a:r>
          </a:p>
        </p:txBody>
      </p:sp>
      <p:pic>
        <p:nvPicPr>
          <p:cNvPr id="3074" name="Picture 2" descr="http://internationalcriminology.com/yahoo_site_admin/assets/images/DIC_Journal.3863753_st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7311" y="3048000"/>
            <a:ext cx="1904999" cy="272142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9" name="Text Box 7"/>
          <p:cNvSpPr txBox="1">
            <a:spLocks noChangeArrowheads="1"/>
          </p:cNvSpPr>
          <p:nvPr/>
        </p:nvSpPr>
        <p:spPr bwMode="auto">
          <a:xfrm>
            <a:off x="685800" y="6781800"/>
            <a:ext cx="5486400" cy="2023631"/>
          </a:xfrm>
          <a:prstGeom prst="rect">
            <a:avLst/>
          </a:prstGeom>
          <a:solidFill>
            <a:schemeClr val="bg2">
              <a:lumMod val="90000"/>
            </a:schemeClr>
          </a:solidFill>
          <a:ln w="19050">
            <a:solidFill>
              <a:schemeClr val="bg2">
                <a:lumMod val="50000"/>
              </a:schemeClr>
            </a:solidFill>
            <a:miter lim="800000"/>
            <a:headEnd/>
            <a:tailEnd/>
          </a:ln>
        </p:spPr>
        <p:txBody>
          <a:bodyPr vert="horz" wrap="square" lIns="91440" tIns="91440" rIns="91440" bIns="91440" numCol="1" anchor="t" anchorCtr="0" compatLnSpc="1">
            <a:prstTxWarp prst="textNoShape">
              <a:avLst/>
            </a:prstTxWarp>
            <a:spAutoFit/>
          </a:bodyPr>
          <a:lstStyle/>
          <a:p>
            <a:pPr lvl="0" algn="ctr" fontAlgn="base">
              <a:spcBef>
                <a:spcPct val="0"/>
              </a:spcBef>
              <a:spcAft>
                <a:spcPts val="900"/>
              </a:spcAft>
            </a:pPr>
            <a:r>
              <a:rPr lang="en-US" sz="1200" b="1" dirty="0">
                <a:latin typeface="Lucida Sans Unicode" pitchFamily="34" charset="0"/>
                <a:cs typeface="Lucida Sans Unicode" pitchFamily="34" charset="0"/>
              </a:rPr>
              <a:t>The International Journal of Comparative and Applied Criminal Justice (IJCACJ) invites ASC members to submit their research to the journal</a:t>
            </a:r>
            <a:r>
              <a:rPr lang="en-US" sz="1200" b="1" dirty="0" smtClean="0">
                <a:latin typeface="Lucida Sans Unicode" pitchFamily="34" charset="0"/>
                <a:cs typeface="Lucida Sans Unicode" pitchFamily="34" charset="0"/>
              </a:rPr>
              <a:t>.  </a:t>
            </a:r>
          </a:p>
          <a:p>
            <a:pPr lvl="0" algn="just" fontAlgn="base">
              <a:spcBef>
                <a:spcPct val="0"/>
              </a:spcBef>
              <a:spcAft>
                <a:spcPts val="900"/>
              </a:spcAft>
            </a:pPr>
            <a:r>
              <a:rPr lang="en-US" sz="1100" dirty="0" smtClean="0">
                <a:solidFill>
                  <a:schemeClr val="bg2">
                    <a:lumMod val="25000"/>
                  </a:schemeClr>
                </a:solidFill>
                <a:latin typeface="Lucida Sans Unicode" pitchFamily="34" charset="0"/>
                <a:cs typeface="Lucida Sans Unicode" pitchFamily="34" charset="0"/>
              </a:rPr>
              <a:t>IJCACJ </a:t>
            </a:r>
            <a:r>
              <a:rPr lang="en-US" sz="1100" dirty="0">
                <a:solidFill>
                  <a:schemeClr val="bg2">
                    <a:lumMod val="25000"/>
                  </a:schemeClr>
                </a:solidFill>
                <a:latin typeface="Lucida Sans Unicode" pitchFamily="34" charset="0"/>
                <a:cs typeface="Lucida Sans Unicode" pitchFamily="34" charset="0"/>
              </a:rPr>
              <a:t>publishes papers that use both quantitative and qualitative methods to address both traditional criminology and criminal justice issues cross-nationally and comparatively as well as emerging issues on crime and justice in the emerging global world.   IJCACJ is </a:t>
            </a:r>
            <a:r>
              <a:rPr lang="en-US" sz="1100" dirty="0" smtClean="0">
                <a:solidFill>
                  <a:schemeClr val="bg2">
                    <a:lumMod val="25000"/>
                  </a:schemeClr>
                </a:solidFill>
                <a:latin typeface="Lucida Sans Unicode" pitchFamily="34" charset="0"/>
                <a:cs typeface="Lucida Sans Unicode" pitchFamily="34" charset="0"/>
              </a:rPr>
              <a:t>peer </a:t>
            </a:r>
            <a:r>
              <a:rPr lang="en-US" sz="1100" dirty="0">
                <a:solidFill>
                  <a:schemeClr val="bg2">
                    <a:lumMod val="25000"/>
                  </a:schemeClr>
                </a:solidFill>
                <a:latin typeface="Lucida Sans Unicode" pitchFamily="34" charset="0"/>
                <a:cs typeface="Lucida Sans Unicode" pitchFamily="34" charset="0"/>
              </a:rPr>
              <a:t>reviewed and published online-first and in print four times a year.  IJCACJ publishes original manuscripts which have not been published before </a:t>
            </a:r>
            <a:r>
              <a:rPr lang="en-US" sz="1100" dirty="0" smtClean="0">
                <a:solidFill>
                  <a:schemeClr val="bg2">
                    <a:lumMod val="25000"/>
                  </a:schemeClr>
                </a:solidFill>
                <a:latin typeface="Lucida Sans Unicode" pitchFamily="34" charset="0"/>
                <a:cs typeface="Lucida Sans Unicode" pitchFamily="34" charset="0"/>
              </a:rPr>
              <a:t>and/or are not </a:t>
            </a:r>
            <a:r>
              <a:rPr lang="en-US" sz="1100" dirty="0">
                <a:solidFill>
                  <a:schemeClr val="bg2">
                    <a:lumMod val="25000"/>
                  </a:schemeClr>
                </a:solidFill>
                <a:latin typeface="Lucida Sans Unicode" pitchFamily="34" charset="0"/>
                <a:cs typeface="Lucida Sans Unicode" pitchFamily="34" charset="0"/>
              </a:rPr>
              <a:t>currently under review elsewhere.  Please visit our website for instructions for authors and online submission: </a:t>
            </a:r>
            <a:r>
              <a:rPr lang="en-US" sz="1100" dirty="0" smtClean="0">
                <a:latin typeface="Lucida Sans Unicode" pitchFamily="34" charset="0"/>
                <a:cs typeface="Lucida Sans Unicode" pitchFamily="34" charset="0"/>
                <a:hlinkClick r:id="rId3"/>
              </a:rPr>
              <a:t>http</a:t>
            </a:r>
            <a:r>
              <a:rPr lang="en-US" sz="1100" dirty="0">
                <a:latin typeface="Lucida Sans Unicode" pitchFamily="34" charset="0"/>
                <a:cs typeface="Lucida Sans Unicode" pitchFamily="34" charset="0"/>
                <a:hlinkClick r:id="rId3"/>
              </a:rPr>
              <a:t>://www.tandfonline.com/action/.</a:t>
            </a:r>
            <a:r>
              <a:rPr lang="en-US" sz="1100" dirty="0" smtClean="0">
                <a:latin typeface="Lucida Sans Unicode" pitchFamily="34" charset="0"/>
                <a:cs typeface="Lucida Sans Unicode" pitchFamily="34" charset="0"/>
                <a:hlinkClick r:id="rId3"/>
              </a:rPr>
              <a:t>U34ifsagjxY</a:t>
            </a:r>
            <a:r>
              <a:rPr lang="en-US" sz="1100" dirty="0" smtClean="0">
                <a:latin typeface="Lucida Sans Unicode" pitchFamily="34" charset="0"/>
                <a:cs typeface="Lucida Sans Unicode" pitchFamily="34" charset="0"/>
              </a:rPr>
              <a:t> </a:t>
            </a:r>
            <a:endParaRPr lang="en-US" sz="1100" dirty="0">
              <a:latin typeface="Lucida Sans Unicode" pitchFamily="34" charset="0"/>
              <a:cs typeface="Lucida Sans Unicode" pitchFamily="34" charset="0"/>
            </a:endParaRPr>
          </a:p>
        </p:txBody>
      </p:sp>
    </p:spTree>
    <p:extLst>
      <p:ext uri="{BB962C8B-B14F-4D97-AF65-F5344CB8AC3E}">
        <p14:creationId xmlns:p14="http://schemas.microsoft.com/office/powerpoint/2010/main" xmlns="" val="417162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5" name="TextBox 4"/>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12</a:t>
            </a:r>
            <a:endParaRPr lang="en-US" sz="1200" b="1" dirty="0">
              <a:solidFill>
                <a:srgbClr val="655E39"/>
              </a:solidFill>
              <a:latin typeface="Papyrus" pitchFamily="66" charset="0"/>
            </a:endParaRPr>
          </a:p>
        </p:txBody>
      </p:sp>
      <p:sp>
        <p:nvSpPr>
          <p:cNvPr id="6" name="TextBox 5"/>
          <p:cNvSpPr txBox="1"/>
          <p:nvPr/>
        </p:nvSpPr>
        <p:spPr>
          <a:xfrm>
            <a:off x="152400" y="1457280"/>
            <a:ext cx="6477000" cy="7686720"/>
          </a:xfrm>
          <a:prstGeom prst="rect">
            <a:avLst/>
          </a:prstGeom>
          <a:noFill/>
        </p:spPr>
        <p:txBody>
          <a:bodyPr wrap="square" rtlCol="0">
            <a:spAutoFit/>
          </a:bodyPr>
          <a:lstStyle/>
          <a:p>
            <a:r>
              <a:rPr lang="en-US" sz="1050" b="1" dirty="0"/>
              <a:t>The Crime of Conspiracy in International Criminal </a:t>
            </a:r>
            <a:r>
              <a:rPr lang="en-US" sz="1050" b="1" dirty="0" smtClean="0"/>
              <a:t>Law</a:t>
            </a:r>
          </a:p>
          <a:p>
            <a:r>
              <a:rPr lang="en-US" sz="1050" dirty="0"/>
              <a:t>by Juliet </a:t>
            </a:r>
            <a:r>
              <a:rPr lang="en-US" sz="1050" dirty="0" err="1"/>
              <a:t>Okoth</a:t>
            </a:r>
            <a:r>
              <a:rPr lang="en-US" sz="1050" dirty="0"/>
              <a:t> </a:t>
            </a:r>
            <a:endParaRPr lang="en-US" sz="1050" dirty="0" smtClean="0"/>
          </a:p>
          <a:p>
            <a:r>
              <a:rPr lang="en-US" sz="1050" dirty="0" smtClean="0"/>
              <a:t>(</a:t>
            </a:r>
            <a:r>
              <a:rPr lang="en-US" sz="1050" dirty="0"/>
              <a:t>May 31, 2014</a:t>
            </a:r>
            <a:r>
              <a:rPr lang="en-US" sz="1050" dirty="0" smtClean="0"/>
              <a:t>)</a:t>
            </a:r>
          </a:p>
          <a:p>
            <a:endParaRPr lang="en-US" sz="1050" dirty="0"/>
          </a:p>
          <a:p>
            <a:r>
              <a:rPr lang="en-US" sz="1050" b="1" dirty="0"/>
              <a:t>The Economic and Legal Effectiveness of the European Union's Anti-Money Laundering Policy</a:t>
            </a:r>
          </a:p>
          <a:p>
            <a:r>
              <a:rPr lang="en-US" sz="1050" dirty="0"/>
              <a:t>by Brigitte Unger, </a:t>
            </a:r>
            <a:r>
              <a:rPr lang="en-US" sz="1050" dirty="0" err="1"/>
              <a:t>Joras</a:t>
            </a:r>
            <a:r>
              <a:rPr lang="en-US" sz="1050" dirty="0"/>
              <a:t> </a:t>
            </a:r>
            <a:r>
              <a:rPr lang="en-US" sz="1050" dirty="0" err="1"/>
              <a:t>Ferwerda</a:t>
            </a:r>
            <a:r>
              <a:rPr lang="en-US" sz="1050" dirty="0"/>
              <a:t>, Melissa van den </a:t>
            </a:r>
            <a:r>
              <a:rPr lang="en-US" sz="1050" dirty="0" err="1"/>
              <a:t>Broek</a:t>
            </a:r>
            <a:r>
              <a:rPr lang="en-US" sz="1050" dirty="0"/>
              <a:t> and </a:t>
            </a:r>
            <a:r>
              <a:rPr lang="en-US" sz="1050" dirty="0" err="1"/>
              <a:t>Ioana</a:t>
            </a:r>
            <a:r>
              <a:rPr lang="en-US" sz="1050" dirty="0"/>
              <a:t> </a:t>
            </a:r>
            <a:r>
              <a:rPr lang="en-US" sz="1050" dirty="0" err="1"/>
              <a:t>Deleanu</a:t>
            </a:r>
            <a:r>
              <a:rPr lang="en-US" sz="1050" dirty="0"/>
              <a:t> </a:t>
            </a:r>
          </a:p>
          <a:p>
            <a:r>
              <a:rPr lang="en-US" sz="1050" dirty="0"/>
              <a:t>(May 31, 2014</a:t>
            </a:r>
            <a:r>
              <a:rPr lang="en-US" sz="1050" dirty="0" smtClean="0"/>
              <a:t>)</a:t>
            </a:r>
          </a:p>
          <a:p>
            <a:endParaRPr lang="en-US" sz="1050" dirty="0"/>
          </a:p>
          <a:p>
            <a:r>
              <a:rPr lang="en-US" sz="1050" b="1" dirty="0" smtClean="0"/>
              <a:t>International Crime and Justice</a:t>
            </a:r>
            <a:endParaRPr lang="en-US" sz="1050" dirty="0" smtClean="0"/>
          </a:p>
          <a:p>
            <a:r>
              <a:rPr lang="en-US" sz="1050" dirty="0" smtClean="0"/>
              <a:t>by </a:t>
            </a:r>
            <a:r>
              <a:rPr lang="en-US" sz="1050" dirty="0" err="1" smtClean="0"/>
              <a:t>Mangai</a:t>
            </a:r>
            <a:r>
              <a:rPr lang="en-US" sz="1050" dirty="0" smtClean="0"/>
              <a:t> Natarajan </a:t>
            </a:r>
          </a:p>
          <a:p>
            <a:r>
              <a:rPr lang="en-US" sz="1050" dirty="0" smtClean="0"/>
              <a:t>(June 5, 2014)</a:t>
            </a:r>
          </a:p>
          <a:p>
            <a:r>
              <a:rPr lang="en-US" sz="1050" dirty="0"/>
              <a:t> </a:t>
            </a:r>
          </a:p>
          <a:p>
            <a:r>
              <a:rPr lang="en-US" sz="1050" b="1" dirty="0"/>
              <a:t>Comparative and International Policing, Justice, and Transnational Crime, Second </a:t>
            </a:r>
            <a:r>
              <a:rPr lang="en-US" sz="1050" b="1" dirty="0" smtClean="0"/>
              <a:t>Edition</a:t>
            </a:r>
          </a:p>
          <a:p>
            <a:r>
              <a:rPr lang="en-US" sz="1050" dirty="0"/>
              <a:t>by </a:t>
            </a:r>
            <a:r>
              <a:rPr lang="en-US" sz="1050" dirty="0" err="1"/>
              <a:t>Sesha</a:t>
            </a:r>
            <a:r>
              <a:rPr lang="en-US" sz="1050" dirty="0"/>
              <a:t> </a:t>
            </a:r>
            <a:r>
              <a:rPr lang="en-US" sz="1050" dirty="0" err="1"/>
              <a:t>Kethineni</a:t>
            </a:r>
            <a:r>
              <a:rPr lang="en-US" sz="1050" dirty="0"/>
              <a:t> </a:t>
            </a:r>
            <a:endParaRPr lang="en-US" sz="1050" dirty="0" smtClean="0"/>
          </a:p>
          <a:p>
            <a:r>
              <a:rPr lang="en-US" sz="1050" dirty="0" smtClean="0"/>
              <a:t>(June </a:t>
            </a:r>
            <a:r>
              <a:rPr lang="en-US" sz="1050" dirty="0"/>
              <a:t>4, 2014)</a:t>
            </a:r>
          </a:p>
          <a:p>
            <a:r>
              <a:rPr lang="en-US" sz="1050" dirty="0"/>
              <a:t> </a:t>
            </a:r>
          </a:p>
          <a:p>
            <a:r>
              <a:rPr lang="en-US" sz="1050" b="1" dirty="0"/>
              <a:t>Dirty Entanglements: Corruption, Crime, and </a:t>
            </a:r>
            <a:r>
              <a:rPr lang="en-US" sz="1050" b="1" dirty="0" smtClean="0"/>
              <a:t>Terrorism</a:t>
            </a:r>
          </a:p>
          <a:p>
            <a:r>
              <a:rPr lang="en-US" sz="1050" dirty="0"/>
              <a:t>by Louise I. Shelley</a:t>
            </a:r>
          </a:p>
          <a:p>
            <a:r>
              <a:rPr lang="en-US" sz="1050" dirty="0"/>
              <a:t>(Jun 30, 2014)</a:t>
            </a:r>
          </a:p>
          <a:p>
            <a:r>
              <a:rPr lang="en-US" sz="1050" dirty="0"/>
              <a:t> </a:t>
            </a:r>
          </a:p>
          <a:p>
            <a:r>
              <a:rPr lang="en-US" sz="1050" b="1" dirty="0"/>
              <a:t>Corporate Security in the 21st Century: Theory and Practice in International Perspective </a:t>
            </a:r>
            <a:endParaRPr lang="en-US" sz="1050" b="1" dirty="0" smtClean="0"/>
          </a:p>
          <a:p>
            <a:r>
              <a:rPr lang="en-US" sz="1050" b="1" dirty="0" smtClean="0"/>
              <a:t>(</a:t>
            </a:r>
            <a:r>
              <a:rPr lang="en-US" sz="1050" b="1" dirty="0"/>
              <a:t>Crime Prevention and Security Management) </a:t>
            </a:r>
            <a:endParaRPr lang="en-US" sz="1050" b="1" dirty="0" smtClean="0"/>
          </a:p>
          <a:p>
            <a:r>
              <a:rPr lang="en-US" sz="1050" dirty="0"/>
              <a:t>by  </a:t>
            </a:r>
            <a:r>
              <a:rPr lang="en-US" sz="1050" dirty="0" smtClean="0"/>
              <a:t>Kevin </a:t>
            </a:r>
            <a:r>
              <a:rPr lang="en-US" sz="1050" dirty="0" err="1" smtClean="0"/>
              <a:t>Walby</a:t>
            </a:r>
            <a:r>
              <a:rPr lang="en-US" sz="1050" dirty="0" smtClean="0"/>
              <a:t> and Randy </a:t>
            </a:r>
            <a:r>
              <a:rPr lang="en-US" sz="1050" dirty="0" err="1" smtClean="0"/>
              <a:t>Lippert</a:t>
            </a:r>
            <a:r>
              <a:rPr lang="en-US" sz="1050" dirty="0" smtClean="0"/>
              <a:t> (Editors) </a:t>
            </a:r>
          </a:p>
          <a:p>
            <a:r>
              <a:rPr lang="en-US" sz="1050" dirty="0" smtClean="0"/>
              <a:t>(June 20, 2014)</a:t>
            </a:r>
          </a:p>
          <a:p>
            <a:r>
              <a:rPr lang="en-US" sz="1050" dirty="0"/>
              <a:t> </a:t>
            </a:r>
          </a:p>
          <a:p>
            <a:r>
              <a:rPr lang="en-US" sz="1050" b="1" dirty="0"/>
              <a:t>Encountering Genocide: Personal Accounts from Victims, Perpetrators, and </a:t>
            </a:r>
            <a:r>
              <a:rPr lang="en-US" sz="1050" b="1" dirty="0" smtClean="0"/>
              <a:t>Witnesses</a:t>
            </a:r>
          </a:p>
          <a:p>
            <a:r>
              <a:rPr lang="en-US" sz="1050" dirty="0"/>
              <a:t>by Paul R. </a:t>
            </a:r>
            <a:r>
              <a:rPr lang="en-US" sz="1050" dirty="0" err="1"/>
              <a:t>Bartrop</a:t>
            </a:r>
            <a:r>
              <a:rPr lang="en-US" sz="1050" dirty="0"/>
              <a:t> </a:t>
            </a:r>
            <a:endParaRPr lang="en-US" sz="1050" dirty="0" smtClean="0"/>
          </a:p>
          <a:p>
            <a:r>
              <a:rPr lang="en-US" sz="1050" dirty="0" smtClean="0"/>
              <a:t>(June 30, </a:t>
            </a:r>
            <a:r>
              <a:rPr lang="en-US" sz="1050" dirty="0"/>
              <a:t>2014</a:t>
            </a:r>
            <a:r>
              <a:rPr lang="en-US" sz="1050" dirty="0" smtClean="0"/>
              <a:t>)</a:t>
            </a:r>
          </a:p>
          <a:p>
            <a:endParaRPr lang="en-US" sz="1050" dirty="0"/>
          </a:p>
          <a:p>
            <a:r>
              <a:rPr lang="en-US" sz="1050" b="1" dirty="0"/>
              <a:t>Drug Mules: Women in the International Cocaine Trade (Transnational Crime, Crime Control and Security</a:t>
            </a:r>
            <a:r>
              <a:rPr lang="en-US" sz="1050" b="1" dirty="0" smtClean="0"/>
              <a:t>)</a:t>
            </a:r>
            <a:endParaRPr lang="en-US" sz="1050" dirty="0"/>
          </a:p>
          <a:p>
            <a:r>
              <a:rPr lang="en-US" sz="1050" dirty="0"/>
              <a:t>by Jennifer </a:t>
            </a:r>
            <a:r>
              <a:rPr lang="en-US" sz="1050" dirty="0" smtClean="0"/>
              <a:t>Fleetwood </a:t>
            </a:r>
          </a:p>
          <a:p>
            <a:r>
              <a:rPr lang="en-US" sz="1050" dirty="0" smtClean="0"/>
              <a:t>(June 25, </a:t>
            </a:r>
            <a:r>
              <a:rPr lang="en-US" sz="1050" dirty="0"/>
              <a:t>2014)</a:t>
            </a:r>
          </a:p>
          <a:p>
            <a:r>
              <a:rPr lang="en-US" sz="1050" dirty="0"/>
              <a:t>  </a:t>
            </a:r>
          </a:p>
          <a:p>
            <a:r>
              <a:rPr lang="en-US" sz="1050" b="1" dirty="0"/>
              <a:t>The Routledge International Handbook on Hate Crime (Routledge International Handbooks) </a:t>
            </a:r>
            <a:endParaRPr lang="en-US" sz="1050" b="1" dirty="0" smtClean="0"/>
          </a:p>
          <a:p>
            <a:r>
              <a:rPr lang="en-US" sz="1050" dirty="0"/>
              <a:t>by Nathan Hall, </a:t>
            </a:r>
            <a:r>
              <a:rPr lang="en-US" sz="1050" dirty="0" err="1"/>
              <a:t>Abbee</a:t>
            </a:r>
            <a:r>
              <a:rPr lang="en-US" sz="1050" dirty="0"/>
              <a:t> </a:t>
            </a:r>
            <a:r>
              <a:rPr lang="en-US" sz="1050" dirty="0" err="1"/>
              <a:t>Corb</a:t>
            </a:r>
            <a:r>
              <a:rPr lang="en-US" sz="1050" dirty="0"/>
              <a:t>, Paul </a:t>
            </a:r>
            <a:r>
              <a:rPr lang="en-US" sz="1050" dirty="0" err="1"/>
              <a:t>Giannasi</a:t>
            </a:r>
            <a:r>
              <a:rPr lang="en-US" sz="1050" dirty="0"/>
              <a:t> and John Grieve </a:t>
            </a:r>
            <a:endParaRPr lang="en-US" sz="1050" dirty="0" smtClean="0"/>
          </a:p>
          <a:p>
            <a:r>
              <a:rPr lang="en-US" sz="1050" dirty="0" smtClean="0"/>
              <a:t>(July 15, </a:t>
            </a:r>
            <a:r>
              <a:rPr lang="en-US" sz="1050" dirty="0"/>
              <a:t>2014)</a:t>
            </a:r>
          </a:p>
          <a:p>
            <a:r>
              <a:rPr lang="en-US" sz="1050" dirty="0"/>
              <a:t> </a:t>
            </a:r>
          </a:p>
          <a:p>
            <a:r>
              <a:rPr lang="en-US" sz="1050" b="1" dirty="0"/>
              <a:t>Understanding Restorative Justice: How Empathy Can Close the Gap Created by </a:t>
            </a:r>
            <a:r>
              <a:rPr lang="en-US" sz="1050" b="1" dirty="0" smtClean="0"/>
              <a:t>Crime</a:t>
            </a:r>
          </a:p>
          <a:p>
            <a:r>
              <a:rPr lang="en-US" sz="1050" dirty="0"/>
              <a:t>by Pete Wallis </a:t>
            </a:r>
            <a:endParaRPr lang="en-US" sz="1050" dirty="0" smtClean="0"/>
          </a:p>
          <a:p>
            <a:r>
              <a:rPr lang="en-US" sz="1050" dirty="0" smtClean="0"/>
              <a:t>(August 15, </a:t>
            </a:r>
            <a:r>
              <a:rPr lang="en-US" sz="1050" dirty="0"/>
              <a:t>2014</a:t>
            </a:r>
            <a:r>
              <a:rPr lang="en-US" sz="1050" dirty="0" smtClean="0"/>
              <a:t>)</a:t>
            </a:r>
          </a:p>
          <a:p>
            <a:endParaRPr lang="en-US" sz="1050" dirty="0"/>
          </a:p>
          <a:p>
            <a:r>
              <a:rPr lang="en-US" sz="1050" b="1" dirty="0"/>
              <a:t>Understanding Gender Based Violence: National and international contexts </a:t>
            </a:r>
            <a:endParaRPr lang="en-US" sz="1050" b="1" dirty="0" smtClean="0"/>
          </a:p>
          <a:p>
            <a:r>
              <a:rPr lang="en-US" sz="1050" b="1" dirty="0" smtClean="0"/>
              <a:t>(</a:t>
            </a:r>
            <a:r>
              <a:rPr lang="en-US" sz="1050" b="1" dirty="0"/>
              <a:t>Routledge Studies in Crime and Society</a:t>
            </a:r>
            <a:r>
              <a:rPr lang="en-US" sz="1050" b="1" dirty="0" smtClean="0"/>
              <a:t>)</a:t>
            </a:r>
          </a:p>
          <a:p>
            <a:r>
              <a:rPr lang="en-US" sz="1050" dirty="0"/>
              <a:t>by Nadia </a:t>
            </a:r>
            <a:r>
              <a:rPr lang="en-US" sz="1050" dirty="0" err="1"/>
              <a:t>Aghtaie</a:t>
            </a:r>
            <a:r>
              <a:rPr lang="en-US" sz="1050" dirty="0"/>
              <a:t> and </a:t>
            </a:r>
            <a:r>
              <a:rPr lang="en-US" sz="1050" dirty="0" err="1"/>
              <a:t>Geetanjali</a:t>
            </a:r>
            <a:r>
              <a:rPr lang="en-US" sz="1050" dirty="0"/>
              <a:t> </a:t>
            </a:r>
            <a:r>
              <a:rPr lang="en-US" sz="1050" dirty="0" err="1"/>
              <a:t>Gangoli</a:t>
            </a:r>
            <a:r>
              <a:rPr lang="en-US" sz="1050" dirty="0"/>
              <a:t> </a:t>
            </a:r>
            <a:endParaRPr lang="en-US" sz="1050" dirty="0" smtClean="0"/>
          </a:p>
          <a:p>
            <a:r>
              <a:rPr lang="en-US" sz="1050" dirty="0" smtClean="0"/>
              <a:t>(August 12, 2014)</a:t>
            </a:r>
            <a:endParaRPr lang="en-US" sz="1050" dirty="0"/>
          </a:p>
          <a:p>
            <a:r>
              <a:rPr lang="en-US" sz="1050" dirty="0"/>
              <a:t> </a:t>
            </a:r>
          </a:p>
          <a:p>
            <a:r>
              <a:rPr lang="en-US" sz="1050" dirty="0"/>
              <a:t> </a:t>
            </a:r>
            <a:r>
              <a:rPr lang="en-US" sz="1000" dirty="0"/>
              <a:t> </a:t>
            </a:r>
          </a:p>
        </p:txBody>
      </p:sp>
      <p:sp>
        <p:nvSpPr>
          <p:cNvPr id="8" name="TextBox 7"/>
          <p:cNvSpPr txBox="1"/>
          <p:nvPr/>
        </p:nvSpPr>
        <p:spPr>
          <a:xfrm>
            <a:off x="141767" y="730202"/>
            <a:ext cx="6172200" cy="523220"/>
          </a:xfrm>
          <a:prstGeom prst="rect">
            <a:avLst/>
          </a:prstGeom>
          <a:noFill/>
        </p:spPr>
        <p:txBody>
          <a:bodyPr wrap="square" rtlCol="0">
            <a:spAutoFit/>
          </a:bodyPr>
          <a:lstStyle/>
          <a:p>
            <a:pPr lvl="0" fontAlgn="base">
              <a:spcBef>
                <a:spcPct val="0"/>
              </a:spcBef>
              <a:spcAft>
                <a:spcPts val="200"/>
              </a:spcAft>
            </a:pPr>
            <a:r>
              <a:rPr lang="en-US" sz="2800" b="1" dirty="0" smtClean="0">
                <a:solidFill>
                  <a:srgbClr val="655E39"/>
                </a:solidFill>
                <a:latin typeface="Lucida Sans Unicode" pitchFamily="34" charset="0"/>
                <a:cs typeface="Lucida Sans Unicode" pitchFamily="34" charset="0"/>
              </a:rPr>
              <a:t>Forthcoming Publications</a:t>
            </a:r>
            <a:endParaRPr lang="en-US" sz="900" dirty="0" smtClean="0">
              <a:latin typeface="Lucida Sans Unicode" pitchFamily="34" charset="0"/>
              <a:ea typeface="Times New Roman" pitchFamily="18" charset="0"/>
              <a:cs typeface="Lucida Sans Unicode" pitchFamily="34" charset="0"/>
            </a:endParaRPr>
          </a:p>
        </p:txBody>
      </p:sp>
      <p:sp>
        <p:nvSpPr>
          <p:cNvPr id="7" name="Rectangle 6"/>
          <p:cNvSpPr/>
          <p:nvPr/>
        </p:nvSpPr>
        <p:spPr>
          <a:xfrm>
            <a:off x="3733800" y="2590800"/>
            <a:ext cx="2065570" cy="769441"/>
          </a:xfrm>
          <a:prstGeom prst="rect">
            <a:avLst/>
          </a:prstGeom>
          <a:solidFill>
            <a:schemeClr val="bg2">
              <a:lumMod val="90000"/>
            </a:schemeClr>
          </a:solidFill>
          <a:ln>
            <a:solidFill>
              <a:schemeClr val="tx1"/>
            </a:solidFill>
          </a:ln>
        </p:spPr>
        <p:txBody>
          <a:bodyPr wrap="square">
            <a:spAutoFit/>
          </a:bodyPr>
          <a:lstStyle/>
          <a:p>
            <a:pPr algn="ctr"/>
            <a:r>
              <a:rPr lang="en-US" sz="1100" b="1" i="1" dirty="0" smtClean="0">
                <a:solidFill>
                  <a:schemeClr val="bg2">
                    <a:lumMod val="25000"/>
                  </a:schemeClr>
                </a:solidFill>
                <a:latin typeface="lucida sans unicode"/>
              </a:rPr>
              <a:t>Have </a:t>
            </a:r>
            <a:r>
              <a:rPr lang="en-US" sz="1100" b="1" i="1" dirty="0">
                <a:solidFill>
                  <a:schemeClr val="bg2">
                    <a:lumMod val="25000"/>
                  </a:schemeClr>
                </a:solidFill>
                <a:latin typeface="lucida sans unicode"/>
              </a:rPr>
              <a:t>you told me </a:t>
            </a:r>
            <a:endParaRPr lang="en-US" sz="1100" b="1" i="1" dirty="0" smtClean="0">
              <a:solidFill>
                <a:schemeClr val="bg2">
                  <a:lumMod val="25000"/>
                </a:schemeClr>
              </a:solidFill>
              <a:latin typeface="lucida sans unicode"/>
            </a:endParaRPr>
          </a:p>
          <a:p>
            <a:pPr algn="ctr"/>
            <a:r>
              <a:rPr lang="en-US" sz="1100" b="1" i="1" dirty="0" smtClean="0">
                <a:solidFill>
                  <a:schemeClr val="bg2">
                    <a:lumMod val="25000"/>
                  </a:schemeClr>
                </a:solidFill>
                <a:latin typeface="lucida sans unicode"/>
              </a:rPr>
              <a:t>about </a:t>
            </a:r>
            <a:r>
              <a:rPr lang="en-US" sz="1100" b="1" i="1" dirty="0">
                <a:solidFill>
                  <a:schemeClr val="bg2">
                    <a:lumMod val="25000"/>
                  </a:schemeClr>
                </a:solidFill>
                <a:latin typeface="lucida sans unicode"/>
              </a:rPr>
              <a:t>your book?</a:t>
            </a:r>
          </a:p>
          <a:p>
            <a:pPr algn="ctr"/>
            <a:r>
              <a:rPr lang="en-US" sz="1100" b="1" i="1" dirty="0">
                <a:solidFill>
                  <a:schemeClr val="bg2">
                    <a:lumMod val="25000"/>
                  </a:schemeClr>
                </a:solidFill>
                <a:latin typeface="lucida sans unicode"/>
              </a:rPr>
              <a:t>E-mail: </a:t>
            </a:r>
            <a:endParaRPr lang="en-US" sz="1100" b="1" i="1" dirty="0" smtClean="0">
              <a:solidFill>
                <a:schemeClr val="bg2">
                  <a:lumMod val="25000"/>
                </a:schemeClr>
              </a:solidFill>
              <a:latin typeface="lucida sans unicode"/>
            </a:endParaRPr>
          </a:p>
          <a:p>
            <a:pPr algn="ctr"/>
            <a:r>
              <a:rPr lang="en-US" sz="1100" b="1" i="1" dirty="0" smtClean="0">
                <a:solidFill>
                  <a:schemeClr val="bg2">
                    <a:lumMod val="25000"/>
                  </a:schemeClr>
                </a:solidFill>
                <a:latin typeface="lucida sans unicode"/>
              </a:rPr>
              <a:t>a@twymanghoshal.com</a:t>
            </a:r>
            <a:endParaRPr lang="en-US" sz="1100" b="1" i="1" dirty="0">
              <a:solidFill>
                <a:schemeClr val="bg2">
                  <a:lumMod val="25000"/>
                </a:schemeClr>
              </a:solidFill>
            </a:endParaRPr>
          </a:p>
        </p:txBody>
      </p:sp>
    </p:spTree>
    <p:extLst>
      <p:ext uri="{BB962C8B-B14F-4D97-AF65-F5344CB8AC3E}">
        <p14:creationId xmlns:p14="http://schemas.microsoft.com/office/powerpoint/2010/main" xmlns="" val="4084441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5" name="TextBox 4"/>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13</a:t>
            </a:r>
            <a:endParaRPr lang="en-US" sz="1200" b="1" dirty="0">
              <a:solidFill>
                <a:srgbClr val="655E39"/>
              </a:solidFill>
              <a:latin typeface="Papyrus" pitchFamily="66" charset="0"/>
            </a:endParaRPr>
          </a:p>
        </p:txBody>
      </p:sp>
      <p:sp>
        <p:nvSpPr>
          <p:cNvPr id="7" name="TextBox 6"/>
          <p:cNvSpPr txBox="1"/>
          <p:nvPr/>
        </p:nvSpPr>
        <p:spPr>
          <a:xfrm>
            <a:off x="88605" y="1143000"/>
            <a:ext cx="6553200" cy="8425383"/>
          </a:xfrm>
          <a:prstGeom prst="rect">
            <a:avLst/>
          </a:prstGeom>
          <a:noFill/>
        </p:spPr>
        <p:txBody>
          <a:bodyPr wrap="square" rtlCol="0">
            <a:spAutoFit/>
          </a:bodyPr>
          <a:lstStyle/>
          <a:p>
            <a:pPr lvl="0" indent="-228600" algn="just" fontAlgn="base">
              <a:spcBef>
                <a:spcPct val="0"/>
              </a:spcBef>
              <a:spcAft>
                <a:spcPct val="0"/>
              </a:spcAft>
            </a:pPr>
            <a:r>
              <a:rPr lang="en-US" sz="1200" b="1" dirty="0" smtClean="0">
                <a:solidFill>
                  <a:srgbClr val="655E39"/>
                </a:solidFill>
                <a:latin typeface="Lucida Sans Unicode" pitchFamily="34" charset="0"/>
                <a:cs typeface="Lucida Sans Unicode" pitchFamily="34" charset="0"/>
              </a:rPr>
              <a:t>Fancy a trip? </a:t>
            </a:r>
          </a:p>
          <a:p>
            <a:pPr lvl="0" indent="-228600" algn="just" fontAlgn="base">
              <a:spcBef>
                <a:spcPct val="0"/>
              </a:spcBef>
              <a:spcAft>
                <a:spcPts val="300"/>
              </a:spcAft>
            </a:pPr>
            <a:r>
              <a:rPr lang="en-US" sz="1200" b="1" dirty="0" smtClean="0">
                <a:solidFill>
                  <a:srgbClr val="655E39"/>
                </a:solidFill>
                <a:latin typeface="Lucida Sans Unicode" pitchFamily="34" charset="0"/>
                <a:cs typeface="Lucida Sans Unicode" pitchFamily="34" charset="0"/>
              </a:rPr>
              <a:t>Here is a list of some important meetings taking place in the coming year</a:t>
            </a:r>
            <a:endParaRPr lang="en-US" sz="800" dirty="0" smtClean="0">
              <a:latin typeface="Lucida Sans Unicode" pitchFamily="34" charset="0"/>
              <a:cs typeface="Lucida Sans Unicode" pitchFamily="34" charset="0"/>
            </a:endParaRPr>
          </a:p>
          <a:p>
            <a:pPr marL="228600" lvl="0" indent="-228600" algn="just" fontAlgn="base">
              <a:spcBef>
                <a:spcPct val="0"/>
              </a:spcBef>
              <a:spcAft>
                <a:spcPct val="0"/>
              </a:spcAft>
            </a:pPr>
            <a:endParaRPr lang="en-US" sz="500" dirty="0" smtClean="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9-11 </a:t>
            </a:r>
            <a:r>
              <a:rPr lang="en-US" sz="800" dirty="0">
                <a:latin typeface="Lucida Sans Unicode" pitchFamily="34" charset="0"/>
                <a:cs typeface="Lucida Sans Unicode" pitchFamily="34" charset="0"/>
              </a:rPr>
              <a:t>June, 2014</a:t>
            </a:r>
          </a:p>
          <a:p>
            <a:pPr marL="228600" lvl="0" indent="-228600" algn="just" fontAlgn="base">
              <a:spcBef>
                <a:spcPct val="0"/>
              </a:spcBef>
              <a:spcAft>
                <a:spcPct val="0"/>
              </a:spcAft>
            </a:pPr>
            <a:r>
              <a:rPr lang="en-US" sz="800" dirty="0">
                <a:latin typeface="Lucida Sans Unicode" pitchFamily="34" charset="0"/>
                <a:cs typeface="Lucida Sans Unicode" pitchFamily="34" charset="0"/>
              </a:rPr>
              <a:t>The Stockholm Criminology Symposium</a:t>
            </a:r>
          </a:p>
          <a:p>
            <a:pPr marL="228600" lvl="0" indent="-228600" algn="just" fontAlgn="base">
              <a:spcBef>
                <a:spcPct val="0"/>
              </a:spcBef>
              <a:spcAft>
                <a:spcPct val="0"/>
              </a:spcAft>
            </a:pPr>
            <a:r>
              <a:rPr lang="en-US" sz="800" dirty="0">
                <a:latin typeface="Lucida Sans Unicode" pitchFamily="34" charset="0"/>
                <a:cs typeface="Lucida Sans Unicode" pitchFamily="34" charset="0"/>
              </a:rPr>
              <a:t>Stockholm, Sweden</a:t>
            </a: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2"/>
              </a:rPr>
              <a:t>http://www.criminologysymposium.com</a:t>
            </a:r>
            <a:r>
              <a:rPr lang="en-US" sz="800" dirty="0" smtClean="0">
                <a:latin typeface="Lucida Sans Unicode" pitchFamily="34" charset="0"/>
                <a:cs typeface="Lucida Sans Unicode" pitchFamily="34" charset="0"/>
                <a:hlinkClick r:id="rId2"/>
              </a:rPr>
              <a:t>/</a:t>
            </a:r>
            <a:r>
              <a:rPr lang="en-US" sz="800" dirty="0" smtClean="0">
                <a:latin typeface="Lucida Sans Unicode" pitchFamily="34" charset="0"/>
                <a:cs typeface="Lucida Sans Unicode" pitchFamily="34" charset="0"/>
              </a:rPr>
              <a:t> </a:t>
            </a:r>
          </a:p>
          <a:p>
            <a:pPr marL="228600" lvl="0" indent="-228600" algn="just" fontAlgn="base">
              <a:spcBef>
                <a:spcPct val="0"/>
              </a:spcBef>
              <a:spcAft>
                <a:spcPct val="0"/>
              </a:spcAft>
            </a:pPr>
            <a:endParaRPr lang="en-US" sz="800" dirty="0" smtClean="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11-14 June, 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International Conference on The Rule of Law in an Era of Change: Security, Social Justice and Inclusive Governance</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Athens, Greece</a:t>
            </a: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3"/>
              </a:rPr>
              <a:t>https://</a:t>
            </a:r>
            <a:r>
              <a:rPr lang="en-US" sz="800" dirty="0" smtClean="0">
                <a:latin typeface="Lucida Sans Unicode" pitchFamily="34" charset="0"/>
                <a:cs typeface="Lucida Sans Unicode" pitchFamily="34" charset="0"/>
                <a:hlinkClick r:id="rId3"/>
              </a:rPr>
              <a:t>www.eiseverywhere.com/ehome/youthjustice2013</a:t>
            </a:r>
            <a:r>
              <a:rPr lang="en-US" sz="800" dirty="0" smtClean="0">
                <a:latin typeface="Lucida Sans Unicode" pitchFamily="34" charset="0"/>
                <a:cs typeface="Lucida Sans Unicode" pitchFamily="34" charset="0"/>
              </a:rPr>
              <a:t> </a:t>
            </a:r>
          </a:p>
          <a:p>
            <a:pPr marL="228600" lvl="0" indent="-228600" algn="just" fontAlgn="base">
              <a:spcBef>
                <a:spcPct val="0"/>
              </a:spcBef>
              <a:spcAft>
                <a:spcPct val="0"/>
              </a:spcAft>
            </a:pP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27-29  June, 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Sixth Annual Conference of the Asian Criminological Society</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Osaka, Japan</a:t>
            </a:r>
          </a:p>
          <a:p>
            <a:pPr marL="228600" lvl="0" indent="-228600" algn="just" fontAlgn="base">
              <a:spcBef>
                <a:spcPct val="0"/>
              </a:spcBef>
              <a:spcAft>
                <a:spcPct val="0"/>
              </a:spcAft>
            </a:pPr>
            <a:r>
              <a:rPr lang="en-US" sz="800" dirty="0">
                <a:latin typeface="Lucida Sans Unicode" pitchFamily="34" charset="0"/>
                <a:cs typeface="Lucida Sans Unicode" pitchFamily="34" charset="0"/>
              </a:rPr>
              <a:t> </a:t>
            </a:r>
            <a:r>
              <a:rPr lang="en-US" sz="800" dirty="0">
                <a:latin typeface="Lucida Sans Unicode" pitchFamily="34" charset="0"/>
                <a:cs typeface="Lucida Sans Unicode" pitchFamily="34" charset="0"/>
                <a:hlinkClick r:id="rId4"/>
              </a:rPr>
              <a:t>http://</a:t>
            </a:r>
            <a:r>
              <a:rPr lang="en-US" sz="800" dirty="0" smtClean="0">
                <a:latin typeface="Lucida Sans Unicode" pitchFamily="34" charset="0"/>
                <a:cs typeface="Lucida Sans Unicode" pitchFamily="34" charset="0"/>
                <a:hlinkClick r:id="rId4"/>
              </a:rPr>
              <a:t>hansha.daishodai.ac.jp/acs2014/index_en.html</a:t>
            </a:r>
            <a:r>
              <a:rPr lang="en-US" sz="800" dirty="0" smtClean="0">
                <a:latin typeface="Lucida Sans Unicode" pitchFamily="34" charset="0"/>
                <a:cs typeface="Lucida Sans Unicode" pitchFamily="34" charset="0"/>
              </a:rPr>
              <a:t> </a:t>
            </a:r>
          </a:p>
          <a:p>
            <a:pPr marL="228600" lvl="0" indent="-228600" algn="just" fontAlgn="base">
              <a:spcBef>
                <a:spcPct val="0"/>
              </a:spcBef>
              <a:spcAft>
                <a:spcPct val="0"/>
              </a:spcAft>
            </a:pPr>
            <a:endParaRPr lang="en-US" sz="900" dirty="0" smtClean="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8-12 </a:t>
            </a:r>
            <a:r>
              <a:rPr lang="en-US" sz="800" dirty="0">
                <a:latin typeface="Lucida Sans Unicode" pitchFamily="34" charset="0"/>
                <a:cs typeface="Lucida Sans Unicode" pitchFamily="34" charset="0"/>
              </a:rPr>
              <a:t>July, 2014</a:t>
            </a:r>
          </a:p>
          <a:p>
            <a:pPr marL="228600" lvl="0" indent="-228600" algn="just" fontAlgn="base">
              <a:spcBef>
                <a:spcPct val="0"/>
              </a:spcBef>
              <a:spcAft>
                <a:spcPct val="0"/>
              </a:spcAft>
            </a:pPr>
            <a:r>
              <a:rPr lang="en-US" sz="800" dirty="0">
                <a:latin typeface="Lucida Sans Unicode" pitchFamily="34" charset="0"/>
                <a:cs typeface="Lucida Sans Unicode" pitchFamily="34" charset="0"/>
              </a:rPr>
              <a:t>British Society of Criminology Conference - Crime, Justice, Welfare: Can the </a:t>
            </a:r>
            <a:r>
              <a:rPr lang="en-US" sz="800" dirty="0" err="1">
                <a:latin typeface="Lucida Sans Unicode" pitchFamily="34" charset="0"/>
                <a:cs typeface="Lucida Sans Unicode" pitchFamily="34" charset="0"/>
              </a:rPr>
              <a:t>Metropole</a:t>
            </a:r>
            <a:r>
              <a:rPr lang="en-US" sz="800" dirty="0">
                <a:latin typeface="Lucida Sans Unicode" pitchFamily="34" charset="0"/>
                <a:cs typeface="Lucida Sans Unicode" pitchFamily="34" charset="0"/>
              </a:rPr>
              <a:t> Listen? </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Liverpool</a:t>
            </a:r>
            <a:r>
              <a:rPr lang="en-US" sz="800" dirty="0">
                <a:latin typeface="Lucida Sans Unicode" pitchFamily="34" charset="0"/>
                <a:cs typeface="Lucida Sans Unicode" pitchFamily="34" charset="0"/>
              </a:rPr>
              <a:t>, UK</a:t>
            </a: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5"/>
              </a:rPr>
              <a:t>http://www.liv.ac.uk/law-and-social-justice/conferences/bsc/about</a:t>
            </a:r>
            <a:r>
              <a:rPr lang="en-US" sz="800" dirty="0" smtClean="0">
                <a:latin typeface="Lucida Sans Unicode" pitchFamily="34" charset="0"/>
                <a:cs typeface="Lucida Sans Unicode" pitchFamily="34" charset="0"/>
                <a:hlinkClick r:id="rId5"/>
              </a:rPr>
              <a:t>/</a:t>
            </a:r>
            <a:r>
              <a:rPr lang="en-US" sz="800" dirty="0" smtClean="0">
                <a:latin typeface="Lucida Sans Unicode" pitchFamily="34" charset="0"/>
                <a:cs typeface="Lucida Sans Unicode" pitchFamily="34" charset="0"/>
              </a:rPr>
              <a:t> </a:t>
            </a: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13-19 July, </a:t>
            </a:r>
            <a:r>
              <a:rPr lang="en-US" sz="800" dirty="0">
                <a:latin typeface="Lucida Sans Unicode" pitchFamily="34" charset="0"/>
                <a:cs typeface="Lucida Sans Unicode" pitchFamily="34" charset="0"/>
              </a:rPr>
              <a:t>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World Congress of the international Sociological Association, Deviance and Social Control Section</a:t>
            </a: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Yokohama, Japan</a:t>
            </a: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6"/>
              </a:rPr>
              <a:t>http://</a:t>
            </a:r>
            <a:r>
              <a:rPr lang="en-US" sz="800" dirty="0" smtClean="0">
                <a:latin typeface="Lucida Sans Unicode" pitchFamily="34" charset="0"/>
                <a:cs typeface="Lucida Sans Unicode" pitchFamily="34" charset="0"/>
                <a:hlinkClick r:id="rId6"/>
              </a:rPr>
              <a:t>www.isa-sociology.org/congress2014/rc/rc.php?n=RC29</a:t>
            </a:r>
            <a:endParaRPr lang="en-US" sz="800" dirty="0" smtClean="0">
              <a:latin typeface="Lucida Sans Unicode" pitchFamily="34" charset="0"/>
              <a:cs typeface="Lucida Sans Unicode" pitchFamily="34" charset="0"/>
            </a:endParaRPr>
          </a:p>
          <a:p>
            <a:pPr marL="228600" lvl="0" indent="-228600" algn="just" fontAlgn="base">
              <a:spcBef>
                <a:spcPct val="0"/>
              </a:spcBef>
              <a:spcAft>
                <a:spcPct val="0"/>
              </a:spcAft>
            </a:pPr>
            <a:endParaRPr lang="en-US" sz="800" dirty="0">
              <a:latin typeface="Lucida Sans Unicode" pitchFamily="34" charset="0"/>
              <a:cs typeface="Lucida Sans Unicode" pitchFamily="34" charset="0"/>
            </a:endParaRPr>
          </a:p>
          <a:p>
            <a:pPr marL="228600" indent="-228600" algn="just" fontAlgn="base">
              <a:spcBef>
                <a:spcPct val="0"/>
              </a:spcBef>
              <a:spcAft>
                <a:spcPct val="0"/>
              </a:spcAft>
            </a:pPr>
            <a:r>
              <a:rPr lang="en-US" sz="800" dirty="0" smtClean="0">
                <a:latin typeface="Lucida Sans Unicode" pitchFamily="34" charset="0"/>
                <a:cs typeface="Lucida Sans Unicode" pitchFamily="34" charset="0"/>
              </a:rPr>
              <a:t>27 – 31 July, </a:t>
            </a:r>
            <a:r>
              <a:rPr lang="en-US" sz="800" dirty="0">
                <a:latin typeface="Lucida Sans Unicode" pitchFamily="34" charset="0"/>
                <a:cs typeface="Lucida Sans Unicode" pitchFamily="34" charset="0"/>
              </a:rPr>
              <a:t>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The 25th Annual Meeting of the International Police Executive Symposium: Crime </a:t>
            </a:r>
            <a:r>
              <a:rPr lang="en-US" sz="800" dirty="0">
                <a:latin typeface="Lucida Sans Unicode" pitchFamily="34" charset="0"/>
                <a:cs typeface="Lucida Sans Unicode" pitchFamily="34" charset="0"/>
              </a:rPr>
              <a:t>Prevention &amp; Community Resilience:</a:t>
            </a:r>
          </a:p>
          <a:p>
            <a:pPr marL="228600" lvl="0" indent="-228600" algn="just" fontAlgn="base">
              <a:spcBef>
                <a:spcPct val="0"/>
              </a:spcBef>
              <a:spcAft>
                <a:spcPct val="0"/>
              </a:spcAft>
            </a:pPr>
            <a:r>
              <a:rPr lang="en-US" sz="800" dirty="0">
                <a:latin typeface="Lucida Sans Unicode" pitchFamily="34" charset="0"/>
                <a:cs typeface="Lucida Sans Unicode" pitchFamily="34" charset="0"/>
              </a:rPr>
              <a:t>Police Role with Victims, Youth, Ethnic Minorities and </a:t>
            </a:r>
            <a:r>
              <a:rPr lang="en-US" sz="800" dirty="0" smtClean="0">
                <a:latin typeface="Lucida Sans Unicode" pitchFamily="34" charset="0"/>
                <a:cs typeface="Lucida Sans Unicode" pitchFamily="34" charset="0"/>
              </a:rPr>
              <a:t>Other Partners</a:t>
            </a: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Sofia</a:t>
            </a:r>
            <a:r>
              <a:rPr lang="en-US" sz="800" dirty="0">
                <a:latin typeface="Lucida Sans Unicode" pitchFamily="34" charset="0"/>
                <a:cs typeface="Lucida Sans Unicode" pitchFamily="34" charset="0"/>
              </a:rPr>
              <a:t>, Bulgaria</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hlinkClick r:id="rId7"/>
              </a:rPr>
              <a:t>http</a:t>
            </a:r>
            <a:r>
              <a:rPr lang="en-US" sz="800" dirty="0">
                <a:latin typeface="Lucida Sans Unicode" pitchFamily="34" charset="0"/>
                <a:cs typeface="Lucida Sans Unicode" pitchFamily="34" charset="0"/>
                <a:hlinkClick r:id="rId7"/>
              </a:rPr>
              <a:t>://</a:t>
            </a:r>
            <a:r>
              <a:rPr lang="en-US" sz="800" dirty="0" smtClean="0">
                <a:latin typeface="Lucida Sans Unicode" pitchFamily="34" charset="0"/>
                <a:cs typeface="Lucida Sans Unicode" pitchFamily="34" charset="0"/>
                <a:hlinkClick r:id="rId7"/>
              </a:rPr>
              <a:t>www.IPES.info</a:t>
            </a:r>
            <a:endParaRPr lang="en-US" sz="800" dirty="0" smtClean="0">
              <a:latin typeface="Lucida Sans Unicode" pitchFamily="34" charset="0"/>
              <a:cs typeface="Lucida Sans Unicode" pitchFamily="34" charset="0"/>
            </a:endParaRPr>
          </a:p>
          <a:p>
            <a:pPr marL="228600" lvl="0" indent="-228600" algn="just" fontAlgn="base">
              <a:spcBef>
                <a:spcPct val="0"/>
              </a:spcBef>
              <a:spcAft>
                <a:spcPct val="0"/>
              </a:spcAft>
            </a:pPr>
            <a:endParaRPr lang="en-US" sz="800" dirty="0" smtClean="0">
              <a:latin typeface="Lucida Sans Unicode" pitchFamily="34" charset="0"/>
              <a:cs typeface="Lucida Sans Unicode" pitchFamily="34" charset="0"/>
            </a:endParaRPr>
          </a:p>
          <a:p>
            <a:pPr marL="228600" indent="-228600" algn="just" fontAlgn="base">
              <a:spcBef>
                <a:spcPct val="0"/>
              </a:spcBef>
              <a:spcAft>
                <a:spcPct val="0"/>
              </a:spcAft>
            </a:pPr>
            <a:r>
              <a:rPr lang="en-US" sz="800" dirty="0" smtClean="0">
                <a:latin typeface="Lucida Sans Unicode" pitchFamily="34" charset="0"/>
                <a:cs typeface="Lucida Sans Unicode" pitchFamily="34" charset="0"/>
              </a:rPr>
              <a:t>10 </a:t>
            </a:r>
            <a:r>
              <a:rPr lang="en-US" sz="800" dirty="0">
                <a:latin typeface="Lucida Sans Unicode" pitchFamily="34" charset="0"/>
                <a:cs typeface="Lucida Sans Unicode" pitchFamily="34" charset="0"/>
              </a:rPr>
              <a:t>-</a:t>
            </a:r>
            <a:r>
              <a:rPr lang="en-US" sz="800" dirty="0" smtClean="0">
                <a:latin typeface="Lucida Sans Unicode" pitchFamily="34" charset="0"/>
                <a:cs typeface="Lucida Sans Unicode" pitchFamily="34" charset="0"/>
              </a:rPr>
              <a:t>14 August</a:t>
            </a:r>
            <a:r>
              <a:rPr lang="en-US" sz="800" dirty="0">
                <a:latin typeface="Lucida Sans Unicode" pitchFamily="34" charset="0"/>
                <a:cs typeface="Lucida Sans Unicode" pitchFamily="34" charset="0"/>
              </a:rPr>
              <a:t>, </a:t>
            </a:r>
            <a:r>
              <a:rPr lang="en-US" sz="800" dirty="0" smtClean="0">
                <a:latin typeface="Lucida Sans Unicode" pitchFamily="34" charset="0"/>
                <a:cs typeface="Lucida Sans Unicode" pitchFamily="34" charset="0"/>
              </a:rPr>
              <a:t>2014</a:t>
            </a: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The XVII Congress Of Criminology -Gangs, Trafficking And Insecurity: Empowering The Community.</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Monterrey</a:t>
            </a:r>
            <a:r>
              <a:rPr lang="en-US" sz="800" dirty="0">
                <a:latin typeface="Lucida Sans Unicode" pitchFamily="34" charset="0"/>
                <a:cs typeface="Lucida Sans Unicode" pitchFamily="34" charset="0"/>
              </a:rPr>
              <a:t>, Nuevo Leon, Mexico</a:t>
            </a: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8"/>
              </a:rPr>
              <a:t>http://www.isc2014congress.com</a:t>
            </a:r>
            <a:r>
              <a:rPr lang="en-US" sz="800" dirty="0" smtClean="0">
                <a:latin typeface="Lucida Sans Unicode" pitchFamily="34" charset="0"/>
                <a:cs typeface="Lucida Sans Unicode" pitchFamily="34" charset="0"/>
                <a:hlinkClick r:id="rId8"/>
              </a:rPr>
              <a:t>/</a:t>
            </a:r>
            <a:r>
              <a:rPr lang="en-US" sz="800" dirty="0" smtClean="0">
                <a:latin typeface="Lucida Sans Unicode" pitchFamily="34" charset="0"/>
                <a:cs typeface="Lucida Sans Unicode" pitchFamily="34" charset="0"/>
              </a:rPr>
              <a:t> </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 </a:t>
            </a: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14-15 August, </a:t>
            </a:r>
            <a:r>
              <a:rPr lang="en-US" sz="800" dirty="0">
                <a:latin typeface="Lucida Sans Unicode" pitchFamily="34" charset="0"/>
                <a:cs typeface="Lucida Sans Unicode" pitchFamily="34" charset="0"/>
              </a:rPr>
              <a:t>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Institute </a:t>
            </a:r>
            <a:r>
              <a:rPr lang="en-US" sz="800" dirty="0">
                <a:latin typeface="Lucida Sans Unicode" pitchFamily="34" charset="0"/>
                <a:cs typeface="Lucida Sans Unicode" pitchFamily="34" charset="0"/>
              </a:rPr>
              <a:t>of Security Studies 5th International Conference: National and International Perspectives on </a:t>
            </a:r>
            <a:endParaRPr lang="en-US" sz="800" dirty="0" smtClean="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Crime </a:t>
            </a:r>
            <a:r>
              <a:rPr lang="en-US" sz="800" dirty="0">
                <a:latin typeface="Lucida Sans Unicode" pitchFamily="34" charset="0"/>
                <a:cs typeface="Lucida Sans Unicode" pitchFamily="34" charset="0"/>
              </a:rPr>
              <a:t>Reduction and Criminal </a:t>
            </a:r>
            <a:r>
              <a:rPr lang="en-US" sz="800" dirty="0" smtClean="0">
                <a:latin typeface="Lucida Sans Unicode" pitchFamily="34" charset="0"/>
                <a:cs typeface="Lucida Sans Unicode" pitchFamily="34" charset="0"/>
              </a:rPr>
              <a:t>Justice</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Johannesburg, South Africa</a:t>
            </a: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9"/>
              </a:rPr>
              <a:t>http://</a:t>
            </a:r>
            <a:r>
              <a:rPr lang="en-US" sz="800" dirty="0" smtClean="0">
                <a:latin typeface="Lucida Sans Unicode" pitchFamily="34" charset="0"/>
                <a:cs typeface="Lucida Sans Unicode" pitchFamily="34" charset="0"/>
                <a:hlinkClick r:id="rId9"/>
              </a:rPr>
              <a:t>www.issafrica.org/events</a:t>
            </a:r>
            <a:endParaRPr lang="en-US" sz="800" dirty="0" smtClean="0">
              <a:latin typeface="Lucida Sans Unicode" pitchFamily="34" charset="0"/>
              <a:cs typeface="Lucida Sans Unicode" pitchFamily="34" charset="0"/>
            </a:endParaRPr>
          </a:p>
          <a:p>
            <a:pPr marL="228600" lvl="0" indent="-228600" algn="just" fontAlgn="base">
              <a:spcBef>
                <a:spcPct val="0"/>
              </a:spcBef>
              <a:spcAft>
                <a:spcPct val="0"/>
              </a:spcAft>
            </a:pPr>
            <a:endParaRPr lang="en-US" sz="800" dirty="0" smtClean="0">
              <a:latin typeface="Lucida Sans Unicode" pitchFamily="34" charset="0"/>
              <a:cs typeface="Lucida Sans Unicode" pitchFamily="34" charset="0"/>
            </a:endParaRPr>
          </a:p>
          <a:p>
            <a:pPr marL="228600" indent="-228600" algn="just" fontAlgn="base">
              <a:spcBef>
                <a:spcPct val="0"/>
              </a:spcBef>
              <a:spcAft>
                <a:spcPct val="0"/>
              </a:spcAft>
            </a:pPr>
            <a:r>
              <a:rPr lang="en-US" sz="800" dirty="0" smtClean="0">
                <a:latin typeface="Lucida Sans Unicode" pitchFamily="34" charset="0"/>
                <a:cs typeface="Lucida Sans Unicode" pitchFamily="34" charset="0"/>
              </a:rPr>
              <a:t>3 – 6 September, </a:t>
            </a:r>
            <a:r>
              <a:rPr lang="en-US" sz="800" dirty="0">
                <a:latin typeface="Lucida Sans Unicode" pitchFamily="34" charset="0"/>
                <a:cs typeface="Lucida Sans Unicode" pitchFamily="34" charset="0"/>
              </a:rPr>
              <a:t>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13th Meeting Of The International Association for </a:t>
            </a:r>
            <a:r>
              <a:rPr lang="en-US" sz="800" dirty="0">
                <a:latin typeface="Lucida Sans Unicode" pitchFamily="34" charset="0"/>
                <a:cs typeface="Lucida Sans Unicode" pitchFamily="34" charset="0"/>
              </a:rPr>
              <a:t>t</a:t>
            </a:r>
            <a:r>
              <a:rPr lang="en-US" sz="800" dirty="0" smtClean="0">
                <a:latin typeface="Lucida Sans Unicode" pitchFamily="34" charset="0"/>
                <a:cs typeface="Lucida Sans Unicode" pitchFamily="34" charset="0"/>
              </a:rPr>
              <a:t>he Treatment of Sexual Offenders</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Porto</a:t>
            </a:r>
            <a:r>
              <a:rPr lang="en-US" sz="800" dirty="0">
                <a:latin typeface="Lucida Sans Unicode" pitchFamily="34" charset="0"/>
                <a:cs typeface="Lucida Sans Unicode" pitchFamily="34" charset="0"/>
              </a:rPr>
              <a:t>, Portugal</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hlinkClick r:id="rId10"/>
              </a:rPr>
              <a:t>http</a:t>
            </a:r>
            <a:r>
              <a:rPr lang="en-US" sz="800" dirty="0">
                <a:latin typeface="Lucida Sans Unicode" pitchFamily="34" charset="0"/>
                <a:cs typeface="Lucida Sans Unicode" pitchFamily="34" charset="0"/>
                <a:hlinkClick r:id="rId10"/>
              </a:rPr>
              <a:t>://www.iatso.org</a:t>
            </a:r>
            <a:r>
              <a:rPr lang="en-US" sz="800" dirty="0" smtClean="0">
                <a:latin typeface="Lucida Sans Unicode" pitchFamily="34" charset="0"/>
                <a:cs typeface="Lucida Sans Unicode" pitchFamily="34" charset="0"/>
                <a:hlinkClick r:id="rId10"/>
              </a:rPr>
              <a:t>/</a:t>
            </a:r>
            <a:r>
              <a:rPr lang="en-US" sz="800" dirty="0" smtClean="0">
                <a:latin typeface="Lucida Sans Unicode" pitchFamily="34" charset="0"/>
                <a:cs typeface="Lucida Sans Unicode" pitchFamily="34" charset="0"/>
              </a:rPr>
              <a:t> </a:t>
            </a:r>
          </a:p>
          <a:p>
            <a:pPr marL="228600" indent="-228600" algn="just" fontAlgn="base">
              <a:spcBef>
                <a:spcPct val="0"/>
              </a:spcBef>
              <a:spcAft>
                <a:spcPct val="0"/>
              </a:spcAft>
            </a:pPr>
            <a:endParaRPr lang="en-US" sz="900" dirty="0" smtClean="0">
              <a:latin typeface="Lucida Sans Unicode" pitchFamily="34" charset="0"/>
              <a:cs typeface="Lucida Sans Unicode" pitchFamily="34" charset="0"/>
            </a:endParaRPr>
          </a:p>
          <a:p>
            <a:pPr marL="228600" indent="-228600" algn="just" fontAlgn="base">
              <a:spcBef>
                <a:spcPct val="0"/>
              </a:spcBef>
              <a:spcAft>
                <a:spcPct val="0"/>
              </a:spcAft>
            </a:pPr>
            <a:r>
              <a:rPr lang="en-US" sz="900" dirty="0" smtClean="0">
                <a:latin typeface="Lucida Sans Unicode" pitchFamily="34" charset="0"/>
                <a:cs typeface="Lucida Sans Unicode" pitchFamily="34" charset="0"/>
              </a:rPr>
              <a:t>5 – 8 October</a:t>
            </a:r>
            <a:r>
              <a:rPr lang="en-US" sz="900" dirty="0">
                <a:latin typeface="Lucida Sans Unicode" pitchFamily="34" charset="0"/>
                <a:cs typeface="Lucida Sans Unicode" pitchFamily="34" charset="0"/>
              </a:rPr>
              <a:t>, </a:t>
            </a:r>
            <a:r>
              <a:rPr lang="en-US" sz="900" dirty="0" smtClean="0">
                <a:latin typeface="Lucida Sans Unicode" pitchFamily="34" charset="0"/>
                <a:cs typeface="Lucida Sans Unicode" pitchFamily="34" charset="0"/>
              </a:rPr>
              <a:t>2014</a:t>
            </a:r>
            <a:endParaRPr lang="en-US" sz="9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The 2nd International Conference On Law Enforcement  and Public Health Amsterdam</a:t>
            </a:r>
            <a:r>
              <a:rPr lang="en-US" sz="800" dirty="0">
                <a:latin typeface="Lucida Sans Unicode" pitchFamily="34" charset="0"/>
                <a:cs typeface="Lucida Sans Unicode" pitchFamily="34" charset="0"/>
              </a:rPr>
              <a:t>, the Netherlands</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hlinkClick r:id="rId11"/>
              </a:rPr>
              <a:t>http</a:t>
            </a:r>
            <a:r>
              <a:rPr lang="en-US" sz="800" dirty="0">
                <a:latin typeface="Lucida Sans Unicode" pitchFamily="34" charset="0"/>
                <a:cs typeface="Lucida Sans Unicode" pitchFamily="34" charset="0"/>
                <a:hlinkClick r:id="rId11"/>
              </a:rPr>
              <a:t>://www.lephcon.com.au</a:t>
            </a:r>
            <a:r>
              <a:rPr lang="en-US" sz="800" dirty="0" smtClean="0">
                <a:latin typeface="Lucida Sans Unicode" pitchFamily="34" charset="0"/>
                <a:cs typeface="Lucida Sans Unicode" pitchFamily="34" charset="0"/>
                <a:hlinkClick r:id="rId11"/>
              </a:rPr>
              <a:t>/</a:t>
            </a:r>
            <a:r>
              <a:rPr lang="en-US" sz="800" dirty="0" smtClean="0">
                <a:latin typeface="Lucida Sans Unicode" pitchFamily="34" charset="0"/>
                <a:cs typeface="Lucida Sans Unicode" pitchFamily="34" charset="0"/>
              </a:rPr>
              <a:t>   </a:t>
            </a:r>
          </a:p>
          <a:p>
            <a:pPr marL="228600" indent="-228600" algn="just" fontAlgn="base">
              <a:spcBef>
                <a:spcPct val="0"/>
              </a:spcBef>
              <a:spcAft>
                <a:spcPct val="0"/>
              </a:spcAft>
            </a:pPr>
            <a:endParaRPr lang="en-US" sz="800" dirty="0" smtClean="0">
              <a:latin typeface="Lucida Sans Unicode" pitchFamily="34" charset="0"/>
              <a:cs typeface="Lucida Sans Unicode" pitchFamily="34" charset="0"/>
            </a:endParaRPr>
          </a:p>
          <a:p>
            <a:pPr marL="228600" indent="-228600" algn="just" fontAlgn="base">
              <a:spcBef>
                <a:spcPct val="0"/>
              </a:spcBef>
              <a:spcAft>
                <a:spcPct val="0"/>
              </a:spcAft>
            </a:pPr>
            <a:r>
              <a:rPr lang="en-US" sz="800" dirty="0" smtClean="0">
                <a:latin typeface="Lucida Sans Unicode" pitchFamily="34" charset="0"/>
                <a:cs typeface="Lucida Sans Unicode" pitchFamily="34" charset="0"/>
              </a:rPr>
              <a:t>9 – 10  October, </a:t>
            </a:r>
            <a:r>
              <a:rPr lang="en-US" sz="800" dirty="0">
                <a:latin typeface="Lucida Sans Unicode" pitchFamily="34" charset="0"/>
                <a:cs typeface="Lucida Sans Unicode" pitchFamily="34" charset="0"/>
              </a:rPr>
              <a:t>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2nd Annual </a:t>
            </a:r>
            <a:r>
              <a:rPr lang="en-US" sz="800" dirty="0" err="1" smtClean="0">
                <a:latin typeface="Lucida Sans Unicode" pitchFamily="34" charset="0"/>
                <a:cs typeface="Lucida Sans Unicode" pitchFamily="34" charset="0"/>
              </a:rPr>
              <a:t>Crinmigration</a:t>
            </a:r>
            <a:r>
              <a:rPr lang="en-US" sz="800" dirty="0" smtClean="0">
                <a:latin typeface="Lucida Sans Unicode" pitchFamily="34" charset="0"/>
                <a:cs typeface="Lucida Sans Unicode" pitchFamily="34" charset="0"/>
              </a:rPr>
              <a:t> Control Conference: “</a:t>
            </a:r>
            <a:r>
              <a:rPr lang="en-US" sz="800" dirty="0">
                <a:latin typeface="Lucida Sans Unicode" pitchFamily="34" charset="0"/>
                <a:cs typeface="Lucida Sans Unicode" pitchFamily="34" charset="0"/>
              </a:rPr>
              <a:t>The Borders of </a:t>
            </a:r>
            <a:r>
              <a:rPr lang="en-US" sz="800" dirty="0" err="1">
                <a:latin typeface="Lucida Sans Unicode" pitchFamily="34" charset="0"/>
                <a:cs typeface="Lucida Sans Unicode" pitchFamily="34" charset="0"/>
              </a:rPr>
              <a:t>Crimmigration</a:t>
            </a:r>
            <a:r>
              <a:rPr lang="en-US" sz="800" dirty="0">
                <a:latin typeface="Lucida Sans Unicode" pitchFamily="34" charset="0"/>
                <a:cs typeface="Lucida Sans Unicode" pitchFamily="34" charset="0"/>
              </a:rPr>
              <a:t>”</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Leiden</a:t>
            </a:r>
            <a:r>
              <a:rPr lang="en-US" sz="800" dirty="0">
                <a:latin typeface="Lucida Sans Unicode" pitchFamily="34" charset="0"/>
                <a:cs typeface="Lucida Sans Unicode" pitchFamily="34" charset="0"/>
              </a:rPr>
              <a:t>, The Netherlands</a:t>
            </a: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12"/>
              </a:rPr>
              <a:t>http://www.crimmigrationcontrol.com</a:t>
            </a:r>
            <a:r>
              <a:rPr lang="en-US" sz="800" dirty="0" smtClean="0">
                <a:latin typeface="Lucida Sans Unicode" pitchFamily="34" charset="0"/>
                <a:cs typeface="Lucida Sans Unicode" pitchFamily="34" charset="0"/>
                <a:hlinkClick r:id="rId12"/>
              </a:rPr>
              <a:t>/</a:t>
            </a:r>
            <a:r>
              <a:rPr lang="en-US" sz="800" dirty="0" smtClean="0">
                <a:latin typeface="Lucida Sans Unicode" pitchFamily="34" charset="0"/>
                <a:cs typeface="Lucida Sans Unicode" pitchFamily="34" charset="0"/>
              </a:rPr>
              <a:t> </a:t>
            </a:r>
          </a:p>
          <a:p>
            <a:pPr marL="228600" lvl="0" indent="-228600" algn="just" fontAlgn="base">
              <a:spcBef>
                <a:spcPct val="0"/>
              </a:spcBef>
              <a:spcAft>
                <a:spcPct val="0"/>
              </a:spcAft>
            </a:pPr>
            <a:endParaRPr lang="en-US" sz="800" dirty="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9-11 October, 2014</a:t>
            </a: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4</a:t>
            </a:r>
            <a:r>
              <a:rPr lang="en-US" sz="800" baseline="30000" dirty="0" smtClean="0">
                <a:latin typeface="Lucida Sans Unicode" pitchFamily="34" charset="0"/>
                <a:cs typeface="Lucida Sans Unicode" pitchFamily="34" charset="0"/>
              </a:rPr>
              <a:t>th</a:t>
            </a:r>
            <a:r>
              <a:rPr lang="en-US" sz="800" dirty="0" smtClean="0">
                <a:latin typeface="Lucida Sans Unicode" pitchFamily="34" charset="0"/>
                <a:cs typeface="Lucida Sans Unicode" pitchFamily="34" charset="0"/>
              </a:rPr>
              <a:t> International and 8</a:t>
            </a:r>
            <a:r>
              <a:rPr lang="en-US" sz="800" baseline="30000" dirty="0" smtClean="0">
                <a:latin typeface="Lucida Sans Unicode" pitchFamily="34" charset="0"/>
                <a:cs typeface="Lucida Sans Unicode" pitchFamily="34" charset="0"/>
              </a:rPr>
              <a:t>th</a:t>
            </a:r>
            <a:r>
              <a:rPr lang="en-US" sz="800" dirty="0" smtClean="0">
                <a:latin typeface="Lucida Sans Unicode" pitchFamily="34" charset="0"/>
                <a:cs typeface="Lucida Sans Unicode" pitchFamily="34" charset="0"/>
              </a:rPr>
              <a:t> Biennial Conference of Indian Society of </a:t>
            </a:r>
            <a:r>
              <a:rPr lang="en-US" sz="800" dirty="0" err="1" smtClean="0">
                <a:latin typeface="Lucida Sans Unicode" pitchFamily="34" charset="0"/>
                <a:cs typeface="Lucida Sans Unicode" pitchFamily="34" charset="0"/>
              </a:rPr>
              <a:t>Victimology</a:t>
            </a:r>
            <a:endParaRPr lang="en-US" sz="800" dirty="0" smtClean="0">
              <a:latin typeface="Lucida Sans Unicode" pitchFamily="34" charset="0"/>
              <a:cs typeface="Lucida Sans Unicode" pitchFamily="34" charset="0"/>
            </a:endParaRPr>
          </a:p>
          <a:p>
            <a:pPr marL="228600" lvl="0" indent="-228600" algn="just" fontAlgn="base">
              <a:spcBef>
                <a:spcPct val="0"/>
              </a:spcBef>
              <a:spcAft>
                <a:spcPct val="0"/>
              </a:spcAft>
            </a:pPr>
            <a:r>
              <a:rPr lang="en-US" sz="800" dirty="0" smtClean="0">
                <a:latin typeface="Lucida Sans Unicode" pitchFamily="34" charset="0"/>
                <a:cs typeface="Lucida Sans Unicode" pitchFamily="34" charset="0"/>
              </a:rPr>
              <a:t>Madras, India</a:t>
            </a:r>
          </a:p>
          <a:p>
            <a:pPr marL="228600" lvl="0" indent="-228600" algn="just" fontAlgn="base">
              <a:spcBef>
                <a:spcPct val="0"/>
              </a:spcBef>
              <a:spcAft>
                <a:spcPct val="0"/>
              </a:spcAft>
            </a:pPr>
            <a:r>
              <a:rPr lang="en-US" sz="800" dirty="0">
                <a:latin typeface="Lucida Sans Unicode" pitchFamily="34" charset="0"/>
                <a:cs typeface="Lucida Sans Unicode" pitchFamily="34" charset="0"/>
                <a:hlinkClick r:id="rId13"/>
              </a:rPr>
              <a:t>http://</a:t>
            </a:r>
            <a:r>
              <a:rPr lang="en-US" sz="800" dirty="0" smtClean="0">
                <a:latin typeface="Lucida Sans Unicode" pitchFamily="34" charset="0"/>
                <a:cs typeface="Lucida Sans Unicode" pitchFamily="34" charset="0"/>
                <a:hlinkClick r:id="rId13"/>
              </a:rPr>
              <a:t>indiansocietyofvictimology.com</a:t>
            </a:r>
            <a:r>
              <a:rPr lang="en-US" sz="800" dirty="0" smtClean="0">
                <a:latin typeface="Lucida Sans Unicode" pitchFamily="34" charset="0"/>
                <a:cs typeface="Lucida Sans Unicode" pitchFamily="34" charset="0"/>
              </a:rPr>
              <a:t> </a:t>
            </a:r>
          </a:p>
          <a:p>
            <a:pPr marL="228600" lvl="0" indent="-228600" algn="just" fontAlgn="base">
              <a:spcBef>
                <a:spcPct val="0"/>
              </a:spcBef>
              <a:spcAft>
                <a:spcPct val="0"/>
              </a:spcAft>
            </a:pPr>
            <a:endParaRPr lang="en-US" sz="800" dirty="0">
              <a:latin typeface="Lucida Sans Unicode" pitchFamily="34" charset="0"/>
              <a:cs typeface="Lucida Sans Unicode" pitchFamily="34" charset="0"/>
            </a:endParaRPr>
          </a:p>
        </p:txBody>
      </p:sp>
      <p:sp>
        <p:nvSpPr>
          <p:cNvPr id="9" name="TextBox 8"/>
          <p:cNvSpPr txBox="1"/>
          <p:nvPr/>
        </p:nvSpPr>
        <p:spPr>
          <a:xfrm>
            <a:off x="0" y="685800"/>
            <a:ext cx="6858000" cy="523220"/>
          </a:xfrm>
          <a:prstGeom prst="rect">
            <a:avLst/>
          </a:prstGeom>
          <a:noFill/>
        </p:spPr>
        <p:txBody>
          <a:bodyPr wrap="square" rtlCol="0">
            <a:spAutoFit/>
          </a:bodyPr>
          <a:lstStyle/>
          <a:p>
            <a:pPr lvl="0" algn="ctr" fontAlgn="base">
              <a:spcBef>
                <a:spcPct val="0"/>
              </a:spcBef>
              <a:spcAft>
                <a:spcPts val="200"/>
              </a:spcAft>
            </a:pPr>
            <a:r>
              <a:rPr lang="en-US" sz="2800" b="1" dirty="0" smtClean="0">
                <a:solidFill>
                  <a:srgbClr val="655E39"/>
                </a:solidFill>
                <a:latin typeface="Lucida Sans Unicode" pitchFamily="34" charset="0"/>
                <a:cs typeface="Lucida Sans Unicode" pitchFamily="34" charset="0"/>
              </a:rPr>
              <a:t>Upcoming Meetings and Conferences</a:t>
            </a:r>
          </a:p>
        </p:txBody>
      </p:sp>
      <p:sp>
        <p:nvSpPr>
          <p:cNvPr id="6" name="Rectangle 5"/>
          <p:cNvSpPr/>
          <p:nvPr/>
        </p:nvSpPr>
        <p:spPr>
          <a:xfrm>
            <a:off x="3886200" y="2590800"/>
            <a:ext cx="2514600" cy="938719"/>
          </a:xfrm>
          <a:prstGeom prst="rect">
            <a:avLst/>
          </a:prstGeom>
          <a:solidFill>
            <a:schemeClr val="bg2">
              <a:lumMod val="90000"/>
            </a:schemeClr>
          </a:solidFill>
          <a:ln>
            <a:solidFill>
              <a:schemeClr val="tx1"/>
            </a:solidFill>
          </a:ln>
        </p:spPr>
        <p:txBody>
          <a:bodyPr wrap="square">
            <a:spAutoFit/>
          </a:bodyPr>
          <a:lstStyle/>
          <a:p>
            <a:pPr marL="228600" lvl="0" indent="-228600" algn="ctr" fontAlgn="base">
              <a:spcBef>
                <a:spcPct val="0"/>
              </a:spcBef>
              <a:spcAft>
                <a:spcPct val="0"/>
              </a:spcAft>
            </a:pPr>
            <a:r>
              <a:rPr lang="en-US" sz="1100" b="1" i="1" dirty="0" smtClean="0">
                <a:solidFill>
                  <a:schemeClr val="bg2">
                    <a:lumMod val="25000"/>
                  </a:schemeClr>
                </a:solidFill>
                <a:latin typeface="lucida sans unicode"/>
              </a:rPr>
              <a:t>Have </a:t>
            </a:r>
            <a:r>
              <a:rPr lang="en-US" sz="1100" b="1" i="1" dirty="0">
                <a:solidFill>
                  <a:schemeClr val="bg2">
                    <a:lumMod val="25000"/>
                  </a:schemeClr>
                </a:solidFill>
                <a:latin typeface="lucida sans unicode"/>
              </a:rPr>
              <a:t>you told me </a:t>
            </a:r>
            <a:endParaRPr lang="en-US" sz="1100" b="1" i="1" dirty="0" smtClean="0">
              <a:solidFill>
                <a:schemeClr val="bg2">
                  <a:lumMod val="25000"/>
                </a:schemeClr>
              </a:solidFill>
              <a:latin typeface="lucida sans unicode"/>
            </a:endParaRPr>
          </a:p>
          <a:p>
            <a:pPr marL="228600" lvl="0" indent="-228600" algn="ctr" fontAlgn="base">
              <a:spcBef>
                <a:spcPct val="0"/>
              </a:spcBef>
              <a:spcAft>
                <a:spcPct val="0"/>
              </a:spcAft>
            </a:pPr>
            <a:r>
              <a:rPr lang="en-US" sz="1100" b="1" i="1" dirty="0">
                <a:solidFill>
                  <a:schemeClr val="bg2">
                    <a:lumMod val="25000"/>
                  </a:schemeClr>
                </a:solidFill>
                <a:latin typeface="lucida sans unicode"/>
              </a:rPr>
              <a:t>a</a:t>
            </a:r>
            <a:r>
              <a:rPr lang="en-US" sz="1100" b="1" i="1" dirty="0" smtClean="0">
                <a:solidFill>
                  <a:schemeClr val="bg2">
                    <a:lumMod val="25000"/>
                  </a:schemeClr>
                </a:solidFill>
                <a:latin typeface="lucida sans unicode"/>
              </a:rPr>
              <a:t>bout the </a:t>
            </a:r>
            <a:r>
              <a:rPr lang="en-US" sz="1100" b="1" i="1" dirty="0">
                <a:solidFill>
                  <a:schemeClr val="bg2">
                    <a:lumMod val="25000"/>
                  </a:schemeClr>
                </a:solidFill>
                <a:latin typeface="lucida sans unicode"/>
              </a:rPr>
              <a:t>conference </a:t>
            </a:r>
            <a:endParaRPr lang="en-US" sz="1100" b="1" i="1" dirty="0" smtClean="0">
              <a:solidFill>
                <a:schemeClr val="bg2">
                  <a:lumMod val="25000"/>
                </a:schemeClr>
              </a:solidFill>
              <a:latin typeface="lucida sans unicode"/>
            </a:endParaRPr>
          </a:p>
          <a:p>
            <a:pPr marL="228600" lvl="0" indent="-228600" algn="ctr" fontAlgn="base">
              <a:spcBef>
                <a:spcPct val="0"/>
              </a:spcBef>
              <a:spcAft>
                <a:spcPct val="0"/>
              </a:spcAft>
            </a:pPr>
            <a:r>
              <a:rPr lang="en-US" sz="1100" b="1" i="1" dirty="0" smtClean="0">
                <a:solidFill>
                  <a:schemeClr val="bg2">
                    <a:lumMod val="25000"/>
                  </a:schemeClr>
                </a:solidFill>
                <a:latin typeface="lucida sans unicode"/>
              </a:rPr>
              <a:t>you </a:t>
            </a:r>
            <a:r>
              <a:rPr lang="en-US" sz="1100" b="1" i="1" dirty="0">
                <a:solidFill>
                  <a:schemeClr val="bg2">
                    <a:lumMod val="25000"/>
                  </a:schemeClr>
                </a:solidFill>
                <a:latin typeface="lucida sans unicode"/>
              </a:rPr>
              <a:t>are hosting?</a:t>
            </a:r>
          </a:p>
          <a:p>
            <a:pPr marL="228600" indent="-228600" algn="ctr" fontAlgn="base">
              <a:spcBef>
                <a:spcPct val="0"/>
              </a:spcBef>
              <a:spcAft>
                <a:spcPct val="0"/>
              </a:spcAft>
            </a:pPr>
            <a:r>
              <a:rPr lang="en-US" sz="1100" b="1" i="1" dirty="0">
                <a:solidFill>
                  <a:schemeClr val="bg2">
                    <a:lumMod val="25000"/>
                  </a:schemeClr>
                </a:solidFill>
                <a:latin typeface="lucida sans unicode"/>
              </a:rPr>
              <a:t>E-mail: </a:t>
            </a:r>
            <a:endParaRPr lang="en-US" sz="1100" b="1" i="1" dirty="0" smtClean="0">
              <a:solidFill>
                <a:schemeClr val="bg2">
                  <a:lumMod val="25000"/>
                </a:schemeClr>
              </a:solidFill>
              <a:latin typeface="lucida sans unicode"/>
            </a:endParaRPr>
          </a:p>
          <a:p>
            <a:pPr marL="228600" indent="-228600" algn="ctr" fontAlgn="base">
              <a:spcBef>
                <a:spcPct val="0"/>
              </a:spcBef>
              <a:spcAft>
                <a:spcPct val="0"/>
              </a:spcAft>
            </a:pPr>
            <a:r>
              <a:rPr lang="en-US" sz="1100" b="1" i="1" dirty="0" smtClean="0">
                <a:solidFill>
                  <a:schemeClr val="bg2">
                    <a:lumMod val="25000"/>
                  </a:schemeClr>
                </a:solidFill>
                <a:latin typeface="lucida sans unicode"/>
              </a:rPr>
              <a:t>a@twymanghoshal.com</a:t>
            </a:r>
            <a:endParaRPr lang="en-US" sz="1100" b="1" i="1" dirty="0">
              <a:solidFill>
                <a:schemeClr val="bg2">
                  <a:lumMod val="25000"/>
                </a:schemeClr>
              </a:solidFill>
            </a:endParaRPr>
          </a:p>
        </p:txBody>
      </p:sp>
    </p:spTree>
    <p:extLst>
      <p:ext uri="{BB962C8B-B14F-4D97-AF65-F5344CB8AC3E}">
        <p14:creationId xmlns:p14="http://schemas.microsoft.com/office/powerpoint/2010/main" xmlns="" val="4053398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2</a:t>
            </a:r>
            <a:endParaRPr lang="en-US" sz="1200" b="1" dirty="0">
              <a:solidFill>
                <a:srgbClr val="655E39"/>
              </a:solidFill>
              <a:latin typeface="Papyrus" pitchFamily="66" charset="0"/>
            </a:endParaRPr>
          </a:p>
        </p:txBody>
      </p:sp>
      <p:sp>
        <p:nvSpPr>
          <p:cNvPr id="11" name="TextBox 10"/>
          <p:cNvSpPr txBox="1"/>
          <p:nvPr/>
        </p:nvSpPr>
        <p:spPr>
          <a:xfrm>
            <a:off x="334925" y="914400"/>
            <a:ext cx="6400802" cy="584775"/>
          </a:xfrm>
          <a:prstGeom prst="rect">
            <a:avLst/>
          </a:prstGeom>
          <a:noFill/>
        </p:spPr>
        <p:txBody>
          <a:bodyPr wrap="square" rtlCol="0">
            <a:spAutoFit/>
          </a:bodyPr>
          <a:lstStyle/>
          <a:p>
            <a:pPr lvl="0"/>
            <a:r>
              <a:rPr lang="en-US" sz="3200" b="1" dirty="0" smtClean="0">
                <a:latin typeface="Lucida Sans Unicode" pitchFamily="34" charset="0"/>
                <a:cs typeface="Lucida Sans Unicode" pitchFamily="34" charset="0"/>
              </a:rPr>
              <a:t>CHAIR’S REPORT</a:t>
            </a:r>
          </a:p>
        </p:txBody>
      </p:sp>
      <p:sp>
        <p:nvSpPr>
          <p:cNvPr id="8" name="Rectangle 7"/>
          <p:cNvSpPr>
            <a:spLocks noChangeArrowheads="1"/>
          </p:cNvSpPr>
          <p:nvPr/>
        </p:nvSpPr>
        <p:spPr bwMode="auto">
          <a:xfrm>
            <a:off x="387016" y="5304968"/>
            <a:ext cx="5867400" cy="492443"/>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pPr algn="just">
              <a:spcAft>
                <a:spcPts val="600"/>
              </a:spcAft>
            </a:pPr>
            <a:endParaRPr lang="en-US" sz="1050" dirty="0">
              <a:latin typeface="Lucida Sans Unicode" pitchFamily="34" charset="0"/>
              <a:cs typeface="Lucida Sans Unicode" pitchFamily="34" charset="0"/>
            </a:endParaRPr>
          </a:p>
          <a:p>
            <a:endParaRPr lang="en-US" sz="1050" dirty="0">
              <a:latin typeface="Lucida Sans Unicode" pitchFamily="34" charset="0"/>
              <a:cs typeface="Lucida Sans Unicode" pitchFamily="34" charset="0"/>
            </a:endParaRPr>
          </a:p>
        </p:txBody>
      </p:sp>
      <p:sp>
        <p:nvSpPr>
          <p:cNvPr id="10" name="Text Box 7"/>
          <p:cNvSpPr txBox="1">
            <a:spLocks noChangeArrowheads="1"/>
          </p:cNvSpPr>
          <p:nvPr/>
        </p:nvSpPr>
        <p:spPr bwMode="auto">
          <a:xfrm>
            <a:off x="1114660" y="7162800"/>
            <a:ext cx="4495801" cy="1715854"/>
          </a:xfrm>
          <a:prstGeom prst="rect">
            <a:avLst/>
          </a:prstGeom>
          <a:solidFill>
            <a:schemeClr val="bg2">
              <a:lumMod val="90000"/>
            </a:schemeClr>
          </a:solidFill>
          <a:ln w="19050">
            <a:solidFill>
              <a:schemeClr val="bg2">
                <a:lumMod val="50000"/>
              </a:schemeClr>
            </a:solidFill>
            <a:miter lim="800000"/>
            <a:headEnd/>
            <a:tailEnd/>
          </a:ln>
        </p:spPr>
        <p:txBody>
          <a:bodyPr vert="horz" wrap="square" lIns="91440" tIns="91440" rIns="91440" bIns="91440" numCol="1" anchor="t" anchorCtr="0" compatLnSpc="1">
            <a:prstTxWarp prst="textNoShape">
              <a:avLst/>
            </a:prstTxWarp>
            <a:spAutoFit/>
          </a:bodyPr>
          <a:lstStyle/>
          <a:p>
            <a:pPr lvl="0" fontAlgn="base">
              <a:spcBef>
                <a:spcPct val="0"/>
              </a:spcBef>
              <a:spcAft>
                <a:spcPts val="900"/>
              </a:spcAft>
            </a:pPr>
            <a:r>
              <a:rPr lang="en-US" sz="1100" b="1" dirty="0" smtClean="0">
                <a:solidFill>
                  <a:srgbClr val="655E39"/>
                </a:solidFill>
                <a:latin typeface="Lucida Sans Unicode" pitchFamily="34" charset="0"/>
                <a:cs typeface="Lucida Sans Unicode" pitchFamily="34" charset="0"/>
              </a:rPr>
              <a:t>Contributions, c</a:t>
            </a:r>
            <a:r>
              <a:rPr kumimoji="0" lang="en-US" sz="1100" b="1" i="0" u="none" strike="noStrike" cap="none" normalizeH="0" dirty="0" smtClean="0">
                <a:ln>
                  <a:noFill/>
                </a:ln>
                <a:solidFill>
                  <a:srgbClr val="655E39"/>
                </a:solidFill>
                <a:effectLst/>
                <a:latin typeface="Lucida Sans Unicode" pitchFamily="34" charset="0"/>
                <a:cs typeface="Lucida Sans Unicode" pitchFamily="34" charset="0"/>
              </a:rPr>
              <a:t>omments, or suggestions shou</a:t>
            </a:r>
            <a:r>
              <a:rPr lang="en-US" sz="1100" b="1" dirty="0" smtClean="0">
                <a:solidFill>
                  <a:srgbClr val="655E39"/>
                </a:solidFill>
                <a:latin typeface="Lucida Sans Unicode" pitchFamily="34" charset="0"/>
                <a:cs typeface="Lucida Sans Unicode" pitchFamily="34" charset="0"/>
              </a:rPr>
              <a:t>ld be sent to:</a:t>
            </a:r>
          </a:p>
          <a:p>
            <a:pPr lvl="0" algn="ctr" fontAlgn="base">
              <a:spcBef>
                <a:spcPct val="0"/>
              </a:spcBef>
            </a:pPr>
            <a:r>
              <a:rPr lang="en-US" sz="1000" b="1" dirty="0" err="1" smtClean="0">
                <a:latin typeface="Lucida Sans Unicode" pitchFamily="34" charset="0"/>
                <a:cs typeface="Lucida Sans Unicode" pitchFamily="34" charset="0"/>
              </a:rPr>
              <a:t>Anamika</a:t>
            </a:r>
            <a:r>
              <a:rPr lang="en-US" sz="1000" b="1" dirty="0" smtClean="0">
                <a:latin typeface="Lucida Sans Unicode" pitchFamily="34" charset="0"/>
                <a:cs typeface="Lucida Sans Unicode" pitchFamily="34" charset="0"/>
              </a:rPr>
              <a:t> </a:t>
            </a:r>
            <a:r>
              <a:rPr lang="en-US" sz="1000" b="1" dirty="0" err="1" smtClean="0">
                <a:latin typeface="Lucida Sans Unicode" pitchFamily="34" charset="0"/>
                <a:cs typeface="Lucida Sans Unicode" pitchFamily="34" charset="0"/>
              </a:rPr>
              <a:t>Twyman-Ghoshal</a:t>
            </a:r>
            <a:r>
              <a:rPr lang="en-US" sz="1000" b="1" dirty="0" smtClean="0">
                <a:latin typeface="Lucida Sans Unicode" pitchFamily="34" charset="0"/>
                <a:cs typeface="Lucida Sans Unicode" pitchFamily="34" charset="0"/>
              </a:rPr>
              <a:t>, Ph.D.</a:t>
            </a:r>
            <a:endParaRPr lang="en-US" sz="1000" b="1" i="1" dirty="0" smtClean="0">
              <a:latin typeface="Lucida Sans Unicode" pitchFamily="34" charset="0"/>
              <a:cs typeface="Lucida Sans Unicode" pitchFamily="34" charset="0"/>
            </a:endParaRPr>
          </a:p>
          <a:p>
            <a:pPr algn="ctr"/>
            <a:r>
              <a:rPr lang="en-US" sz="1000" i="1" dirty="0" smtClean="0">
                <a:latin typeface="Lucida Sans Unicode" pitchFamily="34" charset="0"/>
                <a:cs typeface="Lucida Sans Unicode" pitchFamily="34" charset="0"/>
              </a:rPr>
              <a:t>DIC Newsletter Editor</a:t>
            </a:r>
          </a:p>
          <a:p>
            <a:pPr marL="0" marR="0" lvl="0" indent="0" algn="ctr" defTabSz="914400" rtl="0" eaLnBrk="1" fontAlgn="base" latinLnBrk="0" hangingPunct="1">
              <a:spcBef>
                <a:spcPct val="0"/>
              </a:spcBef>
              <a:buClrTx/>
              <a:buSzTx/>
              <a:buFontTx/>
              <a:buNone/>
              <a:tabLst/>
            </a:pPr>
            <a:r>
              <a:rPr lang="en-US" sz="1000" dirty="0" smtClean="0">
                <a:latin typeface="Lucida Sans Unicode" pitchFamily="34" charset="0"/>
                <a:cs typeface="Lucida Sans Unicode" pitchFamily="34" charset="0"/>
              </a:rPr>
              <a:t>E-mail: </a:t>
            </a:r>
            <a:r>
              <a:rPr lang="en-US" sz="1000" dirty="0" smtClean="0">
                <a:latin typeface="Lucida Sans Unicode" pitchFamily="34" charset="0"/>
                <a:cs typeface="Lucida Sans Unicode" pitchFamily="34" charset="0"/>
                <a:hlinkClick r:id="rId2"/>
              </a:rPr>
              <a:t>a@twymanghoshal.com</a:t>
            </a:r>
            <a:r>
              <a:rPr lang="en-US" sz="1000" dirty="0" smtClean="0">
                <a:latin typeface="Lucida Sans Unicode" pitchFamily="34" charset="0"/>
                <a:cs typeface="Lucida Sans Unicode" pitchFamily="34" charset="0"/>
              </a:rPr>
              <a:t> </a:t>
            </a:r>
          </a:p>
          <a:p>
            <a:pPr marL="0" marR="0" lvl="0" indent="0" algn="ctr" defTabSz="914400" rtl="0" eaLnBrk="1" fontAlgn="base" latinLnBrk="0" hangingPunct="1">
              <a:spcBef>
                <a:spcPct val="0"/>
              </a:spcBef>
              <a:buClrTx/>
              <a:buSzTx/>
              <a:buFontTx/>
              <a:buNone/>
              <a:tabLst/>
            </a:pPr>
            <a:r>
              <a:rPr lang="en-US" sz="1100" dirty="0" err="1" smtClean="0">
                <a:latin typeface="Lucida Sans Unicode" pitchFamily="34" charset="0"/>
                <a:cs typeface="Lucida Sans Unicode" pitchFamily="34" charset="0"/>
              </a:rPr>
              <a:t>Stonehill</a:t>
            </a:r>
            <a:r>
              <a:rPr lang="en-US" sz="1100" dirty="0" smtClean="0">
                <a:latin typeface="Lucida Sans Unicode" pitchFamily="34" charset="0"/>
                <a:cs typeface="Lucida Sans Unicode" pitchFamily="34" charset="0"/>
              </a:rPr>
              <a:t> College</a:t>
            </a:r>
          </a:p>
          <a:p>
            <a:pPr marL="0" marR="0" lvl="0" indent="0" algn="ctr" defTabSz="914400" rtl="0" eaLnBrk="1" fontAlgn="base" latinLnBrk="0" hangingPunct="1">
              <a:spcBef>
                <a:spcPct val="0"/>
              </a:spcBef>
              <a:buClrTx/>
              <a:buSzTx/>
              <a:buFontTx/>
              <a:buNone/>
              <a:tabLst/>
            </a:pPr>
            <a:r>
              <a:rPr lang="en-US" sz="1000" dirty="0" smtClean="0">
                <a:latin typeface="Lucida Sans Unicode" pitchFamily="34" charset="0"/>
                <a:cs typeface="Lucida Sans Unicode" pitchFamily="34" charset="0"/>
              </a:rPr>
              <a:t>Department of Sociology and Criminology</a:t>
            </a:r>
          </a:p>
          <a:p>
            <a:pPr lvl="0" algn="ctr" fontAlgn="base">
              <a:spcBef>
                <a:spcPct val="0"/>
              </a:spcBef>
            </a:pPr>
            <a:r>
              <a:rPr lang="en-US" sz="1000" dirty="0" smtClean="0">
                <a:latin typeface="Lucida Sans Unicode" pitchFamily="34" charset="0"/>
                <a:cs typeface="Lucida Sans Unicode" pitchFamily="34" charset="0"/>
              </a:rPr>
              <a:t>110A Martin Institute for Law and Society</a:t>
            </a:r>
          </a:p>
          <a:p>
            <a:pPr lvl="0" algn="ctr" fontAlgn="base">
              <a:spcBef>
                <a:spcPct val="0"/>
              </a:spcBef>
            </a:pPr>
            <a:r>
              <a:rPr lang="en-US" sz="1000" dirty="0">
                <a:latin typeface="Lucida Sans Unicode" pitchFamily="34" charset="0"/>
                <a:cs typeface="Lucida Sans Unicode" pitchFamily="34" charset="0"/>
              </a:rPr>
              <a:t>320 Washington Street, </a:t>
            </a:r>
            <a:endParaRPr lang="en-US" sz="1000" dirty="0" smtClean="0">
              <a:latin typeface="Lucida Sans Unicode" pitchFamily="34" charset="0"/>
              <a:cs typeface="Lucida Sans Unicode" pitchFamily="34" charset="0"/>
            </a:endParaRPr>
          </a:p>
          <a:p>
            <a:pPr lvl="0" algn="ctr" fontAlgn="base">
              <a:spcBef>
                <a:spcPct val="0"/>
              </a:spcBef>
            </a:pPr>
            <a:r>
              <a:rPr lang="en-US" sz="1000" dirty="0" smtClean="0">
                <a:latin typeface="Lucida Sans Unicode" pitchFamily="34" charset="0"/>
                <a:cs typeface="Lucida Sans Unicode" pitchFamily="34" charset="0"/>
              </a:rPr>
              <a:t>Easton</a:t>
            </a:r>
            <a:r>
              <a:rPr lang="en-US" sz="1000" dirty="0">
                <a:latin typeface="Lucida Sans Unicode" pitchFamily="34" charset="0"/>
                <a:cs typeface="Lucida Sans Unicode" pitchFamily="34" charset="0"/>
              </a:rPr>
              <a:t>, Massachusetts </a:t>
            </a:r>
            <a:r>
              <a:rPr lang="en-US" sz="1000" dirty="0" smtClean="0">
                <a:latin typeface="Lucida Sans Unicode" pitchFamily="34" charset="0"/>
                <a:cs typeface="Lucida Sans Unicode" pitchFamily="34" charset="0"/>
              </a:rPr>
              <a:t>02357, USA.</a:t>
            </a:r>
          </a:p>
        </p:txBody>
      </p:sp>
      <p:pic>
        <p:nvPicPr>
          <p:cNvPr id="14" name="Picture 2" descr="C:\Users\skethine\Pictures\Seshapic.JP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4724400" y="1106074"/>
            <a:ext cx="1627698" cy="13486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5257800" y="2283768"/>
            <a:ext cx="1111202" cy="230832"/>
          </a:xfrm>
          <a:prstGeom prst="rect">
            <a:avLst/>
          </a:prstGeom>
        </p:spPr>
        <p:txBody>
          <a:bodyPr wrap="none">
            <a:spAutoFit/>
          </a:bodyPr>
          <a:lstStyle/>
          <a:p>
            <a:r>
              <a:rPr lang="en-US" sz="900" b="1" i="1" dirty="0" err="1">
                <a:latin typeface="Lucida Sans Unicode" pitchFamily="34" charset="0"/>
                <a:cs typeface="Lucida Sans Unicode" pitchFamily="34" charset="0"/>
              </a:rPr>
              <a:t>Sesha</a:t>
            </a:r>
            <a:r>
              <a:rPr lang="en-US" sz="900" b="1" i="1" dirty="0">
                <a:latin typeface="Lucida Sans Unicode" pitchFamily="34" charset="0"/>
                <a:cs typeface="Lucida Sans Unicode" pitchFamily="34" charset="0"/>
              </a:rPr>
              <a:t> </a:t>
            </a:r>
            <a:r>
              <a:rPr lang="en-US" sz="900" b="1" i="1" dirty="0" err="1">
                <a:solidFill>
                  <a:schemeClr val="bg1"/>
                </a:solidFill>
                <a:latin typeface="Lucida Sans Unicode" pitchFamily="34" charset="0"/>
                <a:cs typeface="Lucida Sans Unicode" pitchFamily="34" charset="0"/>
              </a:rPr>
              <a:t>Kethineni</a:t>
            </a:r>
            <a:r>
              <a:rPr lang="en-US" sz="900" b="1" i="1" dirty="0">
                <a:solidFill>
                  <a:schemeClr val="bg1"/>
                </a:solidFill>
                <a:latin typeface="Lucida Sans Unicode" pitchFamily="34" charset="0"/>
                <a:cs typeface="Lucida Sans Unicode" pitchFamily="34" charset="0"/>
              </a:rPr>
              <a:t> </a:t>
            </a:r>
            <a:endParaRPr lang="en-US" sz="900" dirty="0">
              <a:solidFill>
                <a:schemeClr val="bg1"/>
              </a:solidFill>
            </a:endParaRPr>
          </a:p>
        </p:txBody>
      </p:sp>
      <p:sp>
        <p:nvSpPr>
          <p:cNvPr id="12" name="TextBox 11"/>
          <p:cNvSpPr txBox="1"/>
          <p:nvPr/>
        </p:nvSpPr>
        <p:spPr>
          <a:xfrm>
            <a:off x="334925" y="1539037"/>
            <a:ext cx="4084675" cy="1384995"/>
          </a:xfrm>
          <a:prstGeom prst="rect">
            <a:avLst/>
          </a:prstGeom>
          <a:noFill/>
        </p:spPr>
        <p:txBody>
          <a:bodyPr wrap="square" rtlCol="0">
            <a:spAutoFit/>
          </a:bodyPr>
          <a:lstStyle/>
          <a:p>
            <a:pPr algn="just"/>
            <a:r>
              <a:rPr lang="en-US" sz="1200" dirty="0" smtClean="0">
                <a:latin typeface="Lucida Sans Unicode" panose="020B0602030504020204" pitchFamily="34" charset="0"/>
                <a:cs typeface="Lucida Sans Unicode" panose="020B0602030504020204" pitchFamily="34" charset="0"/>
              </a:rPr>
              <a:t>Hope you are all enjoying your summer break! I just want to take a few minutes of your time to remind you about the upcoming ASC awards: The Freda Adler Distinguished Scholar Award and Outstanding </a:t>
            </a:r>
            <a:r>
              <a:rPr lang="en-US" sz="1200" dirty="0">
                <a:latin typeface="Lucida Sans Unicode" panose="020B0602030504020204" pitchFamily="34" charset="0"/>
                <a:cs typeface="Lucida Sans Unicode" panose="020B0602030504020204" pitchFamily="34" charset="0"/>
              </a:rPr>
              <a:t>Student </a:t>
            </a:r>
            <a:r>
              <a:rPr lang="en-US" sz="1200" dirty="0" smtClean="0">
                <a:latin typeface="Lucida Sans Unicode" panose="020B0602030504020204" pitchFamily="34" charset="0"/>
                <a:cs typeface="Lucida Sans Unicode" panose="020B0602030504020204" pitchFamily="34" charset="0"/>
              </a:rPr>
              <a:t>Award</a:t>
            </a:r>
            <a:r>
              <a:rPr lang="en-US" sz="1200" dirty="0">
                <a:latin typeface="Lucida Sans Unicode" panose="020B0602030504020204" pitchFamily="34" charset="0"/>
                <a:cs typeface="Lucida Sans Unicode" panose="020B0602030504020204" pitchFamily="34" charset="0"/>
              </a:rPr>
              <a:t>. </a:t>
            </a:r>
          </a:p>
          <a:p>
            <a:endParaRPr lang="en-US" sz="1200" dirty="0"/>
          </a:p>
          <a:p>
            <a:endParaRPr lang="en-US" sz="1200" dirty="0"/>
          </a:p>
        </p:txBody>
      </p:sp>
      <p:sp>
        <p:nvSpPr>
          <p:cNvPr id="3" name="Rectangle 2"/>
          <p:cNvSpPr/>
          <p:nvPr/>
        </p:nvSpPr>
        <p:spPr>
          <a:xfrm>
            <a:off x="334925" y="4348658"/>
            <a:ext cx="5979073" cy="2492990"/>
          </a:xfrm>
          <a:prstGeom prst="rect">
            <a:avLst/>
          </a:prstGeom>
        </p:spPr>
        <p:txBody>
          <a:bodyPr wrap="square">
            <a:spAutoFit/>
          </a:bodyPr>
          <a:lstStyle/>
          <a:p>
            <a:pPr lvl="0" algn="just"/>
            <a:r>
              <a:rPr lang="en-US" sz="1200" dirty="0">
                <a:solidFill>
                  <a:prstClr val="black"/>
                </a:solidFill>
                <a:latin typeface="Lucida Sans Unicode" panose="020B0602030504020204" pitchFamily="34" charset="0"/>
                <a:cs typeface="Lucida Sans Unicode" panose="020B0602030504020204" pitchFamily="34" charset="0"/>
              </a:rPr>
              <a:t>In addition, the Fourth International and Eighth Biennial Conference of the Indian Society of </a:t>
            </a:r>
            <a:r>
              <a:rPr lang="en-US" sz="1200" dirty="0" err="1">
                <a:solidFill>
                  <a:prstClr val="black"/>
                </a:solidFill>
                <a:latin typeface="Lucida Sans Unicode" panose="020B0602030504020204" pitchFamily="34" charset="0"/>
                <a:cs typeface="Lucida Sans Unicode" panose="020B0602030504020204" pitchFamily="34" charset="0"/>
              </a:rPr>
              <a:t>Victimology</a:t>
            </a:r>
            <a:r>
              <a:rPr lang="en-US" sz="1200" dirty="0">
                <a:solidFill>
                  <a:prstClr val="black"/>
                </a:solidFill>
                <a:latin typeface="Lucida Sans Unicode" panose="020B0602030504020204" pitchFamily="34" charset="0"/>
                <a:cs typeface="Lucida Sans Unicode" panose="020B0602030504020204" pitchFamily="34" charset="0"/>
              </a:rPr>
              <a:t> will be held in Chennai, University of Madras,  India  from October 9 through 11. The topic of the conference is “Victimization of Children: Dimensions and Responses of the Stakeholders.  I will be one of the Plenary Speakers at the conference.  Hope to see some of you in India.  If you are interested in attending the conference, you can contact the conference organizer, Dr. Srinivasan at: </a:t>
            </a:r>
            <a:r>
              <a:rPr lang="en-US" sz="1200" b="1" dirty="0">
                <a:solidFill>
                  <a:prstClr val="black"/>
                </a:solidFill>
                <a:latin typeface="Lucida Sans Unicode" panose="020B0602030504020204" pitchFamily="34" charset="0"/>
                <a:cs typeface="Lucida Sans Unicode" panose="020B0602030504020204" pitchFamily="34" charset="0"/>
                <a:hlinkClick r:id="rId5"/>
              </a:rPr>
              <a:t>isvconference2014@gmail.com</a:t>
            </a:r>
            <a:r>
              <a:rPr lang="en-US" sz="1200" b="1" dirty="0">
                <a:solidFill>
                  <a:prstClr val="black"/>
                </a:solidFill>
                <a:latin typeface="Lucida Sans Unicode" panose="020B0602030504020204" pitchFamily="34" charset="0"/>
                <a:cs typeface="Lucida Sans Unicode" panose="020B0602030504020204" pitchFamily="34" charset="0"/>
              </a:rPr>
              <a:t>.</a:t>
            </a:r>
          </a:p>
          <a:p>
            <a:pPr lvl="0" algn="just"/>
            <a:endParaRPr lang="en-US" sz="1200" b="1" dirty="0">
              <a:solidFill>
                <a:prstClr val="black"/>
              </a:solidFill>
              <a:latin typeface="Lucida Sans Unicode" panose="020B0602030504020204" pitchFamily="34" charset="0"/>
              <a:cs typeface="Lucida Sans Unicode" panose="020B0602030504020204" pitchFamily="34" charset="0"/>
            </a:endParaRPr>
          </a:p>
          <a:p>
            <a:pPr lvl="0"/>
            <a:r>
              <a:rPr lang="en-US" sz="1200" dirty="0">
                <a:solidFill>
                  <a:prstClr val="black"/>
                </a:solidFill>
                <a:latin typeface="Lucida Sans Unicode" pitchFamily="34" charset="0"/>
                <a:cs typeface="Lucida Sans Unicode" pitchFamily="34" charset="0"/>
              </a:rPr>
              <a:t>-</a:t>
            </a:r>
            <a:r>
              <a:rPr lang="en-US" sz="1200" b="1" i="1" dirty="0" err="1">
                <a:solidFill>
                  <a:prstClr val="black"/>
                </a:solidFill>
                <a:latin typeface="Lucida Sans Unicode" pitchFamily="34" charset="0"/>
                <a:cs typeface="Lucida Sans Unicode" pitchFamily="34" charset="0"/>
              </a:rPr>
              <a:t>Sesha</a:t>
            </a:r>
            <a:r>
              <a:rPr lang="en-US" sz="1200" b="1" i="1" dirty="0">
                <a:solidFill>
                  <a:prstClr val="black"/>
                </a:solidFill>
                <a:latin typeface="Lucida Sans Unicode" pitchFamily="34" charset="0"/>
                <a:cs typeface="Lucida Sans Unicode" pitchFamily="34" charset="0"/>
              </a:rPr>
              <a:t> </a:t>
            </a:r>
            <a:r>
              <a:rPr lang="en-US" sz="1200" b="1" i="1" dirty="0" err="1">
                <a:solidFill>
                  <a:prstClr val="black"/>
                </a:solidFill>
                <a:latin typeface="Lucida Sans Unicode" pitchFamily="34" charset="0"/>
                <a:cs typeface="Lucida Sans Unicode" pitchFamily="34" charset="0"/>
              </a:rPr>
              <a:t>Kethineni</a:t>
            </a:r>
            <a:r>
              <a:rPr lang="en-US" sz="1200" b="1" i="1" dirty="0">
                <a:solidFill>
                  <a:prstClr val="black"/>
                </a:solidFill>
                <a:latin typeface="Lucida Sans Unicode" pitchFamily="34" charset="0"/>
                <a:cs typeface="Lucida Sans Unicode" pitchFamily="34" charset="0"/>
              </a:rPr>
              <a:t> , Chair</a:t>
            </a:r>
          </a:p>
          <a:p>
            <a:pPr lvl="0"/>
            <a:r>
              <a:rPr lang="en-US" sz="1200" dirty="0">
                <a:solidFill>
                  <a:prstClr val="black"/>
                </a:solidFill>
                <a:latin typeface="Lucida Sans Unicode" pitchFamily="34" charset="0"/>
                <a:cs typeface="Lucida Sans Unicode" pitchFamily="34" charset="0"/>
              </a:rPr>
              <a:t>ASC Division of International Criminology</a:t>
            </a:r>
          </a:p>
          <a:p>
            <a:pPr lvl="0" algn="just"/>
            <a:endParaRPr lang="en-US" sz="1200" b="1" dirty="0">
              <a:solidFill>
                <a:prstClr val="black"/>
              </a:solidFill>
              <a:latin typeface="Lucida Sans Unicode" panose="020B0602030504020204" pitchFamily="34" charset="0"/>
              <a:cs typeface="Lucida Sans Unicode" panose="020B0602030504020204" pitchFamily="34" charset="0"/>
            </a:endParaRPr>
          </a:p>
          <a:p>
            <a:pPr lvl="0"/>
            <a:endParaRPr lang="en-US" sz="1200" b="1" dirty="0">
              <a:solidFill>
                <a:prstClr val="black"/>
              </a:solidFill>
              <a:latin typeface="Lucida Sans Unicode" panose="020B0602030504020204" pitchFamily="34" charset="0"/>
              <a:cs typeface="Lucida Sans Unicode" panose="020B0602030504020204" pitchFamily="34" charset="0"/>
            </a:endParaRPr>
          </a:p>
        </p:txBody>
      </p:sp>
      <p:sp>
        <p:nvSpPr>
          <p:cNvPr id="4" name="Rectangle 3"/>
          <p:cNvSpPr/>
          <p:nvPr/>
        </p:nvSpPr>
        <p:spPr>
          <a:xfrm>
            <a:off x="334925" y="2565757"/>
            <a:ext cx="5965082" cy="1754326"/>
          </a:xfrm>
          <a:prstGeom prst="rect">
            <a:avLst/>
          </a:prstGeom>
        </p:spPr>
        <p:txBody>
          <a:bodyPr wrap="square">
            <a:spAutoFit/>
          </a:bodyPr>
          <a:lstStyle/>
          <a:p>
            <a:pPr lvl="0" algn="just"/>
            <a:r>
              <a:rPr lang="en-US" sz="1200" dirty="0" smtClean="0">
                <a:solidFill>
                  <a:prstClr val="black"/>
                </a:solidFill>
                <a:latin typeface="Lucida Sans Unicode" panose="020B0602030504020204" pitchFamily="34" charset="0"/>
                <a:cs typeface="Lucida Sans Unicode" panose="020B0602030504020204" pitchFamily="34" charset="0"/>
              </a:rPr>
              <a:t>The </a:t>
            </a:r>
            <a:r>
              <a:rPr lang="en-US" sz="1200" dirty="0">
                <a:solidFill>
                  <a:prstClr val="black"/>
                </a:solidFill>
                <a:latin typeface="Lucida Sans Unicode" panose="020B0602030504020204" pitchFamily="34" charset="0"/>
                <a:cs typeface="Lucida Sans Unicode" panose="020B0602030504020204" pitchFamily="34" charset="0"/>
              </a:rPr>
              <a:t>Freda Adler Distinguished Scholar Award requires a letter of nomination and a complete CV to be sent electronically to the Adler Award Committee chair, Dr. Rosemary </a:t>
            </a:r>
            <a:r>
              <a:rPr lang="en-US" sz="1200" dirty="0" err="1">
                <a:solidFill>
                  <a:prstClr val="black"/>
                </a:solidFill>
                <a:latin typeface="Lucida Sans Unicode" panose="020B0602030504020204" pitchFamily="34" charset="0"/>
                <a:cs typeface="Lucida Sans Unicode" panose="020B0602030504020204" pitchFamily="34" charset="0"/>
              </a:rPr>
              <a:t>Barberet</a:t>
            </a:r>
            <a:r>
              <a:rPr lang="en-US" sz="1200" dirty="0">
                <a:solidFill>
                  <a:prstClr val="black"/>
                </a:solidFill>
                <a:latin typeface="Lucida Sans Unicode" panose="020B0602030504020204" pitchFamily="34" charset="0"/>
                <a:cs typeface="Lucida Sans Unicode" panose="020B0602030504020204" pitchFamily="34" charset="0"/>
              </a:rPr>
              <a:t>  (rbarberet@jjay.cuny.edu﻿) by July 31, 2014. For the student paper, we are accepting submissions from students enrolled in Master's or doctoral programs, studying subjects related to international crime and justice. Please send your manuscripts to Dr. Laura L. Hansen,  chair of the DIC Student Paper Award Committee (lauralynn.hansen@wne.edu﻿) by June 1, 2014. Please see the Division website for further details </a:t>
            </a:r>
            <a:r>
              <a:rPr lang="en-US" sz="1200" dirty="0">
                <a:solidFill>
                  <a:prstClr val="black"/>
                </a:solidFill>
                <a:latin typeface="Lucida Sans Unicode" panose="020B0602030504020204" pitchFamily="34" charset="0"/>
                <a:cs typeface="Lucida Sans Unicode" panose="020B0602030504020204" pitchFamily="34" charset="0"/>
                <a:hlinkClick r:id="rId6"/>
              </a:rPr>
              <a:t>http://www.internationalcriminology.com/</a:t>
            </a:r>
            <a:r>
              <a:rPr lang="en-US" sz="1200" dirty="0">
                <a:solidFill>
                  <a:prstClr val="black"/>
                </a:solidFill>
                <a:latin typeface="Lucida Sans Unicode" panose="020B0602030504020204" pitchFamily="34" charset="0"/>
                <a:cs typeface="Lucida Sans Unicode" panose="020B0602030504020204" pitchFamily="34" charset="0"/>
              </a:rPr>
              <a:t> </a:t>
            </a:r>
          </a:p>
        </p:txBody>
      </p:sp>
    </p:spTree>
    <p:extLst>
      <p:ext uri="{BB962C8B-B14F-4D97-AF65-F5344CB8AC3E}">
        <p14:creationId xmlns:p14="http://schemas.microsoft.com/office/powerpoint/2010/main" xmlns="" val="2645669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aturation sat="33000"/>
                    </a14:imgEffect>
                  </a14:imgLayer>
                </a14:imgProps>
              </a:ext>
              <a:ext uri="{28A0092B-C50C-407E-A947-70E740481C1C}">
                <a14:useLocalDpi xmlns:a14="http://schemas.microsoft.com/office/drawing/2010/main" xmlns="" val="0"/>
              </a:ext>
            </a:extLst>
          </a:blip>
          <a:srcRect/>
          <a:stretch>
            <a:fillRect/>
          </a:stretch>
        </p:blipFill>
        <p:spPr bwMode="auto">
          <a:xfrm>
            <a:off x="5638800" y="1038226"/>
            <a:ext cx="1123950" cy="11239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3</a:t>
            </a:r>
            <a:endParaRPr lang="en-US" sz="1200" b="1" dirty="0">
              <a:solidFill>
                <a:srgbClr val="655E39"/>
              </a:solidFill>
              <a:latin typeface="Papyrus" pitchFamily="66" charset="0"/>
            </a:endParaRPr>
          </a:p>
        </p:txBody>
      </p:sp>
      <p:sp>
        <p:nvSpPr>
          <p:cNvPr id="11" name="TextBox 10"/>
          <p:cNvSpPr txBox="1"/>
          <p:nvPr/>
        </p:nvSpPr>
        <p:spPr>
          <a:xfrm>
            <a:off x="266700" y="990600"/>
            <a:ext cx="5067300" cy="1354217"/>
          </a:xfrm>
          <a:prstGeom prst="rect">
            <a:avLst/>
          </a:prstGeom>
          <a:noFill/>
        </p:spPr>
        <p:txBody>
          <a:bodyPr wrap="square" rtlCol="0">
            <a:spAutoFit/>
          </a:bodyPr>
          <a:lstStyle/>
          <a:p>
            <a:pPr lvl="0"/>
            <a:r>
              <a:rPr lang="en-US" sz="2400" b="1" dirty="0" smtClean="0">
                <a:latin typeface="Lucida Sans Unicode" pitchFamily="34" charset="0"/>
                <a:cs typeface="Lucida Sans Unicode" pitchFamily="34" charset="0"/>
              </a:rPr>
              <a:t>A POLICY BLUEPRINT FOR </a:t>
            </a:r>
          </a:p>
          <a:p>
            <a:pPr lvl="0"/>
            <a:r>
              <a:rPr lang="en-US" sz="2400" b="1" dirty="0" smtClean="0">
                <a:solidFill>
                  <a:srgbClr val="655E39"/>
                </a:solidFill>
                <a:latin typeface="Lucida Sans Unicode" pitchFamily="34" charset="0"/>
                <a:cs typeface="Lucida Sans Unicode" pitchFamily="34" charset="0"/>
              </a:rPr>
              <a:t>AFTER THE WAR ON DRUGS</a:t>
            </a:r>
          </a:p>
          <a:p>
            <a:pPr lvl="0"/>
            <a:r>
              <a:rPr lang="en-US" sz="1200" b="1" i="1" dirty="0" smtClean="0">
                <a:solidFill>
                  <a:srgbClr val="655E39"/>
                </a:solidFill>
                <a:latin typeface="Lucida Sans Unicode" pitchFamily="34" charset="0"/>
                <a:cs typeface="Lucida Sans Unicode" pitchFamily="34" charset="0"/>
              </a:rPr>
              <a:t>By </a:t>
            </a:r>
            <a:r>
              <a:rPr lang="en-US" sz="1200" b="1" i="1" dirty="0" smtClean="0">
                <a:latin typeface="Lucida Sans Unicode" pitchFamily="34" charset="0"/>
                <a:cs typeface="Lucida Sans Unicode" pitchFamily="34" charset="0"/>
              </a:rPr>
              <a:t>Jane Slater &amp; George </a:t>
            </a:r>
            <a:r>
              <a:rPr lang="en-US" sz="1200" b="1" i="1" dirty="0" err="1" smtClean="0">
                <a:latin typeface="Lucida Sans Unicode" pitchFamily="34" charset="0"/>
                <a:cs typeface="Lucida Sans Unicode" pitchFamily="34" charset="0"/>
              </a:rPr>
              <a:t>Murkin</a:t>
            </a:r>
            <a:endParaRPr lang="en-US" sz="1200" b="1" i="1" dirty="0">
              <a:solidFill>
                <a:srgbClr val="655E39"/>
              </a:solidFill>
              <a:latin typeface="Lucida Sans Unicode" pitchFamily="34" charset="0"/>
              <a:cs typeface="Lucida Sans Unicode" pitchFamily="34" charset="0"/>
            </a:endParaRPr>
          </a:p>
          <a:p>
            <a:pPr lvl="0"/>
            <a:r>
              <a:rPr lang="en-US" sz="1200" i="1" dirty="0" smtClean="0">
                <a:solidFill>
                  <a:srgbClr val="655E39"/>
                </a:solidFill>
                <a:latin typeface="Lucida Sans Unicode" pitchFamily="34" charset="0"/>
                <a:cs typeface="Lucida Sans Unicode" pitchFamily="34" charset="0"/>
              </a:rPr>
              <a:t>Transform Drug Policy Foundation, Bristol, U.K.</a:t>
            </a:r>
            <a:endParaRPr lang="en-US" sz="1200" i="1" dirty="0">
              <a:solidFill>
                <a:srgbClr val="655E39"/>
              </a:solidFill>
              <a:latin typeface="Lucida Sans Unicode" pitchFamily="34" charset="0"/>
              <a:cs typeface="Lucida Sans Unicode" pitchFamily="34" charset="0"/>
            </a:endParaRPr>
          </a:p>
          <a:p>
            <a:pPr lvl="0"/>
            <a:endParaRPr lang="en-US" sz="1000" i="1" dirty="0"/>
          </a:p>
        </p:txBody>
      </p:sp>
      <p:sp>
        <p:nvSpPr>
          <p:cNvPr id="8" name="Rectangle 7"/>
          <p:cNvSpPr/>
          <p:nvPr/>
        </p:nvSpPr>
        <p:spPr>
          <a:xfrm>
            <a:off x="266700" y="2209800"/>
            <a:ext cx="6286500" cy="7201972"/>
          </a:xfrm>
          <a:prstGeom prst="rect">
            <a:avLst/>
          </a:prstGeom>
        </p:spPr>
        <p:txBody>
          <a:bodyPr wrap="square">
            <a:spAutoFit/>
          </a:bodyPr>
          <a:lstStyle/>
          <a:p>
            <a:pPr algn="just"/>
            <a:r>
              <a:rPr lang="en-US" sz="1100" dirty="0">
                <a:latin typeface="Lucida Sans Unicode" panose="020B0602030504020204" pitchFamily="34" charset="0"/>
                <a:cs typeface="Lucida Sans Unicode" panose="020B0602030504020204" pitchFamily="34" charset="0"/>
              </a:rPr>
              <a:t>The costs of drug misuse have been well documented and are ever-present on the political agenda. In contrast, the serious negative impacts of drug policy are left largely unevaluated and ignored, despite the patent failure of the current approach. </a:t>
            </a:r>
          </a:p>
          <a:p>
            <a:pPr algn="just"/>
            <a:endParaRPr lang="en-US" sz="800" dirty="0">
              <a:latin typeface="Lucida Sans Unicode" panose="020B0602030504020204" pitchFamily="34" charset="0"/>
              <a:cs typeface="Lucida Sans Unicode" panose="020B0602030504020204" pitchFamily="34" charset="0"/>
            </a:endParaRPr>
          </a:p>
          <a:p>
            <a:pPr algn="just"/>
            <a:r>
              <a:rPr lang="en-US" sz="1100" dirty="0">
                <a:latin typeface="Lucida Sans Unicode" panose="020B0602030504020204" pitchFamily="34" charset="0"/>
                <a:cs typeface="Lucida Sans Unicode" panose="020B0602030504020204" pitchFamily="34" charset="0"/>
              </a:rPr>
              <a:t>Prohibition and the so-called “war on drugs” have not only failed to achieve their stated aims of reducing or eliminating drug supply and use, they have also actively caused harm. The United Nations Office on Drugs and </a:t>
            </a:r>
            <a:r>
              <a:rPr lang="en-US" sz="1100" dirty="0" smtClean="0">
                <a:latin typeface="Lucida Sans Unicode" panose="020B0602030504020204" pitchFamily="34" charset="0"/>
                <a:cs typeface="Lucida Sans Unicode" panose="020B0602030504020204" pitchFamily="34" charset="0"/>
              </a:rPr>
              <a:t>Crime (UNODC), </a:t>
            </a:r>
            <a:r>
              <a:rPr lang="en-US" sz="1100" dirty="0">
                <a:latin typeface="Lucida Sans Unicode" panose="020B0602030504020204" pitchFamily="34" charset="0"/>
                <a:cs typeface="Lucida Sans Unicode" panose="020B0602030504020204" pitchFamily="34" charset="0"/>
              </a:rPr>
              <a:t>the very agency that enforces and oversees drug prohibition worldwide, has itself acknowledged that punitive, enforcement-led drug policies are generating a range of disastrous “unintended consequences”.  (Although given how well documented they are, they cannot really be called “unintended”; they are simply the negative consequences of prohibition.)</a:t>
            </a:r>
          </a:p>
          <a:p>
            <a:pPr algn="just"/>
            <a:endParaRPr lang="en-US" sz="800" dirty="0">
              <a:latin typeface="Lucida Sans Unicode" panose="020B0602030504020204" pitchFamily="34" charset="0"/>
              <a:cs typeface="Lucida Sans Unicode" panose="020B0602030504020204" pitchFamily="34" charset="0"/>
            </a:endParaRPr>
          </a:p>
          <a:p>
            <a:pPr algn="just"/>
            <a:r>
              <a:rPr lang="en-US" sz="1100" dirty="0">
                <a:latin typeface="Lucida Sans Unicode" panose="020B0602030504020204" pitchFamily="34" charset="0"/>
                <a:cs typeface="Lucida Sans Unicode" panose="020B0602030504020204" pitchFamily="34" charset="0"/>
              </a:rPr>
              <a:t>The first and most significant of these consequences, according to the UNODC, is “the creation of a lucrative and violent black market.”  That prohibition would produce such a market is hardly surprising: squeezing the supply (through enforcement) of products for which there exists a highly inelastic demand dramatically increases their price, creating an opportunity and profit motive for criminal entrepreneurs to enter the trade. And globally, this trade is estimated to be worth $320 billion,  providing a vast, untaxed income stream for criminal profiteers. </a:t>
            </a:r>
            <a:endParaRPr lang="en-US" sz="1100" dirty="0" smtClean="0">
              <a:latin typeface="Lucida Sans Unicode" panose="020B0602030504020204" pitchFamily="34" charset="0"/>
              <a:cs typeface="Lucida Sans Unicode" panose="020B0602030504020204" pitchFamily="34" charset="0"/>
            </a:endParaRPr>
          </a:p>
          <a:p>
            <a:pPr algn="just"/>
            <a:endParaRPr lang="en-US" sz="800" dirty="0">
              <a:latin typeface="Lucida Sans Unicode" panose="020B0602030504020204" pitchFamily="34" charset="0"/>
              <a:cs typeface="Lucida Sans Unicode" panose="020B0602030504020204" pitchFamily="34" charset="0"/>
            </a:endParaRPr>
          </a:p>
          <a:p>
            <a:pPr algn="just"/>
            <a:r>
              <a:rPr lang="en-US" sz="1100" dirty="0">
                <a:latin typeface="Lucida Sans Unicode" panose="020B0602030504020204" pitchFamily="34" charset="0"/>
                <a:cs typeface="Lucida Sans Unicode" panose="020B0602030504020204" pitchFamily="34" charset="0"/>
              </a:rPr>
              <a:t>Aside from being used to corrupt institutions and fund other forms of </a:t>
            </a:r>
            <a:r>
              <a:rPr lang="en-US" sz="1100" dirty="0" smtClean="0">
                <a:latin typeface="Lucida Sans Unicode" panose="020B0602030504020204" pitchFamily="34" charset="0"/>
                <a:cs typeface="Lucida Sans Unicode" panose="020B0602030504020204" pitchFamily="34" charset="0"/>
              </a:rPr>
              <a:t>organized </a:t>
            </a:r>
            <a:r>
              <a:rPr lang="en-US" sz="1100" dirty="0">
                <a:latin typeface="Lucida Sans Unicode" panose="020B0602030504020204" pitchFamily="34" charset="0"/>
                <a:cs typeface="Lucida Sans Unicode" panose="020B0602030504020204" pitchFamily="34" charset="0"/>
              </a:rPr>
              <a:t>crime, this money fuels violence and conflict, as rival gangs fight for a greater share of the market and clash with law enforcers who try to curtail their operations.    </a:t>
            </a:r>
          </a:p>
          <a:p>
            <a:pPr algn="just"/>
            <a:endParaRPr lang="en-US" sz="800" dirty="0">
              <a:latin typeface="Lucida Sans Unicode" panose="020B0602030504020204" pitchFamily="34" charset="0"/>
              <a:cs typeface="Lucida Sans Unicode" panose="020B0602030504020204" pitchFamily="34" charset="0"/>
            </a:endParaRPr>
          </a:p>
          <a:p>
            <a:pPr algn="just"/>
            <a:r>
              <a:rPr lang="en-US" sz="1100" dirty="0">
                <a:latin typeface="Lucida Sans Unicode" panose="020B0602030504020204" pitchFamily="34" charset="0"/>
                <a:cs typeface="Lucida Sans Unicode" panose="020B0602030504020204" pitchFamily="34" charset="0"/>
              </a:rPr>
              <a:t>Through the policy of prohibition, governments have, in effect, gifted control of a lucrative and risky market to </a:t>
            </a:r>
            <a:r>
              <a:rPr lang="en-US" sz="1100" dirty="0" smtClean="0">
                <a:latin typeface="Lucida Sans Unicode" panose="020B0602030504020204" pitchFamily="34" charset="0"/>
                <a:cs typeface="Lucida Sans Unicode" panose="020B0602030504020204" pitchFamily="34" charset="0"/>
              </a:rPr>
              <a:t>organized </a:t>
            </a:r>
            <a:r>
              <a:rPr lang="en-US" sz="1100" dirty="0">
                <a:latin typeface="Lucida Sans Unicode" panose="020B0602030504020204" pitchFamily="34" charset="0"/>
                <a:cs typeface="Lucida Sans Unicode" panose="020B0602030504020204" pitchFamily="34" charset="0"/>
              </a:rPr>
              <a:t>criminals – in other words, to those least qualified or likely to manage it responsibly.</a:t>
            </a:r>
          </a:p>
          <a:p>
            <a:pPr algn="just"/>
            <a:endParaRPr lang="en-US" sz="800" dirty="0" smtClean="0">
              <a:latin typeface="Lucida Sans Unicode" panose="020B0602030504020204" pitchFamily="34" charset="0"/>
              <a:cs typeface="Lucida Sans Unicode" panose="020B0602030504020204" pitchFamily="34" charset="0"/>
            </a:endParaRPr>
          </a:p>
          <a:p>
            <a:pPr algn="just"/>
            <a:r>
              <a:rPr lang="en-US" sz="1100" dirty="0">
                <a:solidFill>
                  <a:srgbClr val="655E39"/>
                </a:solidFill>
                <a:latin typeface="Lucida Sans Unicode" panose="020B0602030504020204" pitchFamily="34" charset="0"/>
                <a:cs typeface="Lucida Sans Unicode" panose="020B0602030504020204" pitchFamily="34" charset="0"/>
              </a:rPr>
              <a:t>The organization we work for, Transform Drug Policy Foundation, argues that governments should reclaim control of this market, by putting in place strict systems of legal drug regulation. This is sometimes perceived as a radical step, or a dangerous leap into the unknown. But the legal and historical evidence demonstrates that, in fact, it is prohibition that is the radical policy. The legal regulation of drug production, supply and use is far more in line with currently accepted ways of managing health and social risks in almost all other spheres of life: extreme sports, the consumption of fatty foods, various sexual practices and countless other activities all carry risks – sometimes greater risks than illicit drug use – yet we do not criminalize those who engage in them. Instead, governments regulate (to varying degrees) such activities, and when they wish to dissuade people from taking excessive risks or encourage them to make healthier or safer lifestyle choices, they do not embark on a program of mass arrests – they use public education via a range of institutions and media.</a:t>
            </a:r>
          </a:p>
          <a:p>
            <a:pPr algn="just"/>
            <a:endParaRPr lang="en-US" sz="1100" dirty="0">
              <a:latin typeface="Lucida Sans Unicode" panose="020B0602030504020204" pitchFamily="34" charset="0"/>
              <a:cs typeface="Lucida Sans Unicode" panose="020B0602030504020204" pitchFamily="34" charset="0"/>
            </a:endParaRPr>
          </a:p>
        </p:txBody>
      </p:sp>
      <p:sp>
        <p:nvSpPr>
          <p:cNvPr id="4" name="Rectangle 3"/>
          <p:cNvSpPr/>
          <p:nvPr/>
        </p:nvSpPr>
        <p:spPr>
          <a:xfrm>
            <a:off x="5743574" y="1978968"/>
            <a:ext cx="1013419" cy="230832"/>
          </a:xfrm>
          <a:prstGeom prst="rect">
            <a:avLst/>
          </a:prstGeom>
        </p:spPr>
        <p:txBody>
          <a:bodyPr wrap="none">
            <a:spAutoFit/>
          </a:bodyPr>
          <a:lstStyle/>
          <a:p>
            <a:r>
              <a:rPr lang="en-US" sz="900" b="1" i="1" dirty="0" smtClean="0">
                <a:solidFill>
                  <a:schemeClr val="bg1"/>
                </a:solidFill>
                <a:latin typeface="Lucida Sans Unicode" pitchFamily="34" charset="0"/>
                <a:cs typeface="Lucida Sans Unicode" pitchFamily="34" charset="0"/>
              </a:rPr>
              <a:t>George </a:t>
            </a:r>
            <a:r>
              <a:rPr lang="en-US" sz="900" b="1" i="1" dirty="0" err="1" smtClean="0">
                <a:solidFill>
                  <a:schemeClr val="bg1"/>
                </a:solidFill>
                <a:latin typeface="Lucida Sans Unicode" pitchFamily="34" charset="0"/>
                <a:cs typeface="Lucida Sans Unicode" pitchFamily="34" charset="0"/>
              </a:rPr>
              <a:t>Murkin</a:t>
            </a:r>
            <a:endParaRPr lang="en-US" sz="900" dirty="0">
              <a:solidFill>
                <a:schemeClr val="bg1"/>
              </a:solidFill>
            </a:endParaRPr>
          </a:p>
        </p:txBody>
      </p:sp>
      <p:sp>
        <p:nvSpPr>
          <p:cNvPr id="15" name="Rectangle 14"/>
          <p:cNvSpPr/>
          <p:nvPr/>
        </p:nvSpPr>
        <p:spPr>
          <a:xfrm>
            <a:off x="228600" y="8806190"/>
            <a:ext cx="1447832" cy="261610"/>
          </a:xfrm>
          <a:prstGeom prst="rect">
            <a:avLst/>
          </a:prstGeom>
        </p:spPr>
        <p:txBody>
          <a:bodyPr wrap="none">
            <a:spAutoFit/>
          </a:bodyPr>
          <a:lstStyle/>
          <a:p>
            <a:pPr lvl="0" algn="just"/>
            <a:r>
              <a:rPr lang="en-US" sz="1100" i="1" dirty="0">
                <a:solidFill>
                  <a:prstClr val="black"/>
                </a:solidFill>
                <a:latin typeface="Lucida Sans Unicode" pitchFamily="34" charset="0"/>
                <a:cs typeface="Lucida Sans Unicode" pitchFamily="34" charset="0"/>
              </a:rPr>
              <a:t>(</a:t>
            </a:r>
            <a:r>
              <a:rPr lang="en-US" sz="900" i="1" dirty="0">
                <a:solidFill>
                  <a:prstClr val="black"/>
                </a:solidFill>
                <a:latin typeface="Lucida Sans Unicode" pitchFamily="34" charset="0"/>
                <a:cs typeface="Lucida Sans Unicode" pitchFamily="34" charset="0"/>
              </a:rPr>
              <a:t>Continued on page </a:t>
            </a:r>
            <a:r>
              <a:rPr lang="en-US" sz="900" i="1" dirty="0" smtClean="0">
                <a:solidFill>
                  <a:prstClr val="black"/>
                </a:solidFill>
                <a:latin typeface="Lucida Sans Unicode" pitchFamily="34" charset="0"/>
                <a:cs typeface="Lucida Sans Unicode" pitchFamily="34" charset="0"/>
              </a:rPr>
              <a:t>4)</a:t>
            </a:r>
            <a:endParaRPr lang="en-US" sz="900" i="1" dirty="0">
              <a:solidFill>
                <a:prstClr val="black"/>
              </a:solidFill>
              <a:latin typeface="Lucida Sans Unicode" pitchFamily="34" charset="0"/>
              <a:cs typeface="Lucida Sans Unicode" pitchFamily="34" charset="0"/>
            </a:endParaRPr>
          </a:p>
        </p:txBody>
      </p:sp>
      <p:pic>
        <p:nvPicPr>
          <p:cNvPr id="1030" name="Picture 6"/>
          <p:cNvPicPr>
            <a:picLocks noChangeAspect="1" noChangeArrowheads="1"/>
          </p:cNvPicPr>
          <p:nvPr/>
        </p:nvPicPr>
        <p:blipFill>
          <a:blip r:embed="rId4" cstate="print">
            <a:extLst>
              <a:ext uri="{BEBA8EAE-BF5A-486C-A8C5-ECC9F3942E4B}">
                <a14:imgProps xmlns:a14="http://schemas.microsoft.com/office/drawing/2010/main" xmlns="">
                  <a14:imgLayer r:embed="rId5">
                    <a14:imgEffect>
                      <a14:saturation sat="33000"/>
                    </a14:imgEffect>
                  </a14:imgLayer>
                </a14:imgProps>
              </a:ext>
              <a:ext uri="{28A0092B-C50C-407E-A947-70E740481C1C}">
                <a14:useLocalDpi xmlns:a14="http://schemas.microsoft.com/office/drawing/2010/main" xmlns="" val="0"/>
              </a:ext>
            </a:extLst>
          </a:blip>
          <a:srcRect/>
          <a:stretch>
            <a:fillRect/>
          </a:stretch>
        </p:blipFill>
        <p:spPr bwMode="auto">
          <a:xfrm>
            <a:off x="4619626" y="820268"/>
            <a:ext cx="1123948" cy="11239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 name="Rectangle 17"/>
          <p:cNvSpPr/>
          <p:nvPr/>
        </p:nvSpPr>
        <p:spPr>
          <a:xfrm>
            <a:off x="4972209" y="1750368"/>
            <a:ext cx="771365" cy="230832"/>
          </a:xfrm>
          <a:prstGeom prst="rect">
            <a:avLst/>
          </a:prstGeom>
        </p:spPr>
        <p:txBody>
          <a:bodyPr wrap="none">
            <a:spAutoFit/>
          </a:bodyPr>
          <a:lstStyle/>
          <a:p>
            <a:r>
              <a:rPr lang="en-US" sz="900" b="1" i="1" dirty="0" smtClean="0">
                <a:solidFill>
                  <a:schemeClr val="bg1"/>
                </a:solidFill>
                <a:latin typeface="Lucida Sans Unicode" pitchFamily="34" charset="0"/>
                <a:cs typeface="Lucida Sans Unicode" pitchFamily="34" charset="0"/>
              </a:rPr>
              <a:t>Jane Slater</a:t>
            </a:r>
            <a:endParaRPr lang="en-US" sz="900" dirty="0">
              <a:solidFill>
                <a:schemeClr val="bg1"/>
              </a:solidFill>
            </a:endParaRPr>
          </a:p>
        </p:txBody>
      </p:sp>
    </p:spTree>
    <p:extLst>
      <p:ext uri="{BB962C8B-B14F-4D97-AF65-F5344CB8AC3E}">
        <p14:creationId xmlns:p14="http://schemas.microsoft.com/office/powerpoint/2010/main" xmlns="" val="2371956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4</a:t>
            </a:r>
            <a:endParaRPr lang="en-US" sz="1200" b="1" dirty="0">
              <a:solidFill>
                <a:srgbClr val="655E39"/>
              </a:solidFill>
              <a:latin typeface="Papyrus" pitchFamily="66" charset="0"/>
            </a:endParaRPr>
          </a:p>
        </p:txBody>
      </p:sp>
      <p:sp>
        <p:nvSpPr>
          <p:cNvPr id="11" name="TextBox 10"/>
          <p:cNvSpPr txBox="1"/>
          <p:nvPr/>
        </p:nvSpPr>
        <p:spPr>
          <a:xfrm>
            <a:off x="266700" y="990600"/>
            <a:ext cx="6210300" cy="738664"/>
          </a:xfrm>
          <a:prstGeom prst="rect">
            <a:avLst/>
          </a:prstGeom>
          <a:noFill/>
        </p:spPr>
        <p:txBody>
          <a:bodyPr wrap="square" rtlCol="0">
            <a:spAutoFit/>
          </a:bodyPr>
          <a:lstStyle/>
          <a:p>
            <a:pPr lvl="0"/>
            <a:r>
              <a:rPr lang="en-US" sz="2200" b="1" dirty="0" smtClean="0">
                <a:latin typeface="Lucida Sans Unicode" pitchFamily="34" charset="0"/>
                <a:cs typeface="Lucida Sans Unicode" pitchFamily="34" charset="0"/>
              </a:rPr>
              <a:t>A policy blueprint for after the war on drugs</a:t>
            </a:r>
          </a:p>
          <a:p>
            <a:pPr lvl="0"/>
            <a:r>
              <a:rPr lang="en-US" sz="1000" b="1" i="1" dirty="0" smtClean="0">
                <a:solidFill>
                  <a:srgbClr val="655E39"/>
                </a:solidFill>
                <a:latin typeface="Lucida Sans Unicode" pitchFamily="34" charset="0"/>
                <a:cs typeface="Lucida Sans Unicode" pitchFamily="34" charset="0"/>
              </a:rPr>
              <a:t>(Continued)</a:t>
            </a:r>
            <a:endParaRPr lang="en-US" sz="1000" i="1" dirty="0">
              <a:solidFill>
                <a:srgbClr val="655E39"/>
              </a:solidFill>
              <a:latin typeface="Lucida Sans Unicode" pitchFamily="34" charset="0"/>
              <a:cs typeface="Lucida Sans Unicode" pitchFamily="34" charset="0"/>
            </a:endParaRPr>
          </a:p>
          <a:p>
            <a:pPr lvl="0"/>
            <a:endParaRPr lang="en-US" sz="1000" i="1" dirty="0"/>
          </a:p>
        </p:txBody>
      </p:sp>
      <p:sp>
        <p:nvSpPr>
          <p:cNvPr id="8" name="Rectangle 7"/>
          <p:cNvSpPr/>
          <p:nvPr/>
        </p:nvSpPr>
        <p:spPr>
          <a:xfrm>
            <a:off x="311483" y="1676400"/>
            <a:ext cx="6108034" cy="6001643"/>
          </a:xfrm>
          <a:prstGeom prst="rect">
            <a:avLst/>
          </a:prstGeom>
        </p:spPr>
        <p:txBody>
          <a:bodyPr wrap="square">
            <a:spAutoFit/>
          </a:bodyPr>
          <a:lstStyle/>
          <a:p>
            <a:pPr algn="just"/>
            <a:endParaRPr lang="en-US" sz="1050" dirty="0">
              <a:latin typeface="Lucida Sans Unicode" panose="020B0602030504020204" pitchFamily="34" charset="0"/>
              <a:cs typeface="Lucida Sans Unicode" panose="020B0602030504020204" pitchFamily="34" charset="0"/>
            </a:endParaRPr>
          </a:p>
          <a:p>
            <a:pPr algn="just"/>
            <a:r>
              <a:rPr lang="en-US" sz="1050" dirty="0">
                <a:latin typeface="Lucida Sans Unicode" panose="020B0602030504020204" pitchFamily="34" charset="0"/>
                <a:cs typeface="Lucida Sans Unicode" panose="020B0602030504020204" pitchFamily="34" charset="0"/>
              </a:rPr>
              <a:t>But we should be clear what kind of regulation we are actually calling for. Transform believes that we should not go down the same route as alcohol and tobacco, which have historically been subject to minimal regulatory controls. Indeed, rather than allowing profit-motivated corporations to aggressively promote drug consumption, our analysis has led us to conclude that currently illicit drugs should be strictly regulated, with governments taking an active role in managing any legal drug market. Thus contrary to some </a:t>
            </a:r>
            <a:r>
              <a:rPr lang="en-US" sz="1050" dirty="0" smtClean="0">
                <a:latin typeface="Lucida Sans Unicode" panose="020B0602030504020204" pitchFamily="34" charset="0"/>
                <a:cs typeface="Lucida Sans Unicode" panose="020B0602030504020204" pitchFamily="34" charset="0"/>
              </a:rPr>
              <a:t>characterizations </a:t>
            </a:r>
            <a:r>
              <a:rPr lang="en-US" sz="1050" dirty="0">
                <a:latin typeface="Lucida Sans Unicode" panose="020B0602030504020204" pitchFamily="34" charset="0"/>
                <a:cs typeface="Lucida Sans Unicode" panose="020B0602030504020204" pitchFamily="34" charset="0"/>
              </a:rPr>
              <a:t>of this type of reform as a </a:t>
            </a:r>
            <a:r>
              <a:rPr lang="en-US" sz="1050" dirty="0" smtClean="0">
                <a:latin typeface="Lucida Sans Unicode" panose="020B0602030504020204" pitchFamily="34" charset="0"/>
                <a:cs typeface="Lucida Sans Unicode" panose="020B0602030504020204" pitchFamily="34" charset="0"/>
              </a:rPr>
              <a:t>“liberalization” </a:t>
            </a:r>
            <a:r>
              <a:rPr lang="en-US" sz="1050" dirty="0">
                <a:latin typeface="Lucida Sans Unicode" panose="020B0602030504020204" pitchFamily="34" charset="0"/>
                <a:cs typeface="Lucida Sans Unicode" panose="020B0602030504020204" pitchFamily="34" charset="0"/>
              </a:rPr>
              <a:t>or “relaxation” of the law, legal regulation is in fact the opposite: it is about bringing the drug trade within the law, so that strict controls – which are currently absent – can be applied</a:t>
            </a:r>
            <a:r>
              <a:rPr lang="en-US" sz="1050" dirty="0" smtClean="0">
                <a:latin typeface="Lucida Sans Unicode" panose="020B0602030504020204" pitchFamily="34" charset="0"/>
                <a:cs typeface="Lucida Sans Unicode" panose="020B0602030504020204" pitchFamily="34" charset="0"/>
              </a:rPr>
              <a:t>.</a:t>
            </a:r>
          </a:p>
          <a:p>
            <a:pPr algn="just"/>
            <a:endParaRPr lang="en-US" sz="1050" dirty="0">
              <a:latin typeface="Lucida Sans Unicode" panose="020B0602030504020204" pitchFamily="34" charset="0"/>
              <a:cs typeface="Lucida Sans Unicode" panose="020B0602030504020204" pitchFamily="34" charset="0"/>
            </a:endParaRPr>
          </a:p>
          <a:p>
            <a:pPr algn="just"/>
            <a:r>
              <a:rPr lang="en-US" sz="1050" dirty="0">
                <a:latin typeface="Lucida Sans Unicode" panose="020B0602030504020204" pitchFamily="34" charset="0"/>
                <a:cs typeface="Lucida Sans Unicode" panose="020B0602030504020204" pitchFamily="34" charset="0"/>
              </a:rPr>
              <a:t>Transform’s research suggests that such controls should include the following kinds of measures: a comprehensive ban on all forms of drug advertising, promotion or sponsorship; price controls to ensure drug prices remain at or near current illicit-market rates; higher tax rates for higher-potency products; restrictions on the types of products that are made legally available; and strongly enforced age-access controls to prevent minors purchasing drugs. We also argue that different drugs require different regulatory models, with the riskiest substances subject to the strictest controls. As an example, injectable heroin may only be made available on prescription, to registered dependent users, who must consume the drug in a supervised medical setting. Cannabis, in contrast, would be less stringently controlled. The detail of such regulation is explored in detail in one of Transform’s major publications, After the War on Drugs: Blueprint for Regulation, which can be read online for free at www.tdpf.org.uk. </a:t>
            </a:r>
            <a:endParaRPr lang="en-US" sz="1050" dirty="0" smtClean="0">
              <a:latin typeface="Lucida Sans Unicode" panose="020B0602030504020204" pitchFamily="34" charset="0"/>
              <a:cs typeface="Lucida Sans Unicode" panose="020B0602030504020204" pitchFamily="34" charset="0"/>
            </a:endParaRPr>
          </a:p>
          <a:p>
            <a:pPr algn="just"/>
            <a:endParaRPr lang="en-US" sz="1050" dirty="0">
              <a:latin typeface="Lucida Sans Unicode" panose="020B0602030504020204" pitchFamily="34" charset="0"/>
              <a:cs typeface="Lucida Sans Unicode" panose="020B0602030504020204" pitchFamily="34" charset="0"/>
            </a:endParaRPr>
          </a:p>
          <a:p>
            <a:pPr algn="just"/>
            <a:r>
              <a:rPr lang="en-US" sz="1050" dirty="0">
                <a:latin typeface="Lucida Sans Unicode" panose="020B0602030504020204" pitchFamily="34" charset="0"/>
                <a:cs typeface="Lucida Sans Unicode" panose="020B0602030504020204" pitchFamily="34" charset="0"/>
              </a:rPr>
              <a:t>But what is clear is that the drugs issue is moving from the margins to the mainstream of political debate. With Uruguay and two US states, Washington and Colorado, last year becoming the first jurisdictions in the world ever to legally regulate cannabis for non-medical use, there is clearly a growing recognition that drug prohibition is a counterproductive failure and that alternative approaches should be explored. And with more and more political leaders beginning to </a:t>
            </a:r>
            <a:r>
              <a:rPr lang="en-US" sz="1050" dirty="0" smtClean="0">
                <a:latin typeface="Lucida Sans Unicode" panose="020B0602030504020204" pitchFamily="34" charset="0"/>
                <a:cs typeface="Lucida Sans Unicode" panose="020B0602030504020204" pitchFamily="34" charset="0"/>
              </a:rPr>
              <a:t>recognize </a:t>
            </a:r>
            <a:r>
              <a:rPr lang="en-US" sz="1050" dirty="0">
                <a:latin typeface="Lucida Sans Unicode" panose="020B0602030504020204" pitchFamily="34" charset="0"/>
                <a:cs typeface="Lucida Sans Unicode" panose="020B0602030504020204" pitchFamily="34" charset="0"/>
              </a:rPr>
              <a:t>the benefits of these alternatives, the question increasingly being debated is not whether we should legally regulate drugs, but how and when.</a:t>
            </a:r>
          </a:p>
          <a:p>
            <a:pPr algn="just"/>
            <a:endParaRPr lang="en-US" sz="1100" dirty="0">
              <a:latin typeface="Lucida Sans Unicode" panose="020B0602030504020204" pitchFamily="34" charset="0"/>
              <a:cs typeface="Lucida Sans Unicode" panose="020B0602030504020204" pitchFamily="34" charset="0"/>
            </a:endParaRPr>
          </a:p>
          <a:p>
            <a:pPr algn="just"/>
            <a:endParaRPr lang="en-US" sz="1100" dirty="0">
              <a:latin typeface="Lucida Sans Unicode" panose="020B0602030504020204" pitchFamily="34" charset="0"/>
              <a:cs typeface="Lucida Sans Unicode" panose="020B0602030504020204" pitchFamily="34" charset="0"/>
            </a:endParaRPr>
          </a:p>
          <a:p>
            <a:pPr algn="just"/>
            <a:endParaRPr lang="en-US" sz="1100" dirty="0" smtClean="0">
              <a:latin typeface="Lucida Sans Unicode" panose="020B0602030504020204" pitchFamily="34" charset="0"/>
              <a:cs typeface="Lucida Sans Unicode" panose="020B0602030504020204" pitchFamily="34" charset="0"/>
            </a:endParaRPr>
          </a:p>
          <a:p>
            <a:pPr algn="just"/>
            <a:endParaRPr lang="en-US" sz="1100" dirty="0">
              <a:latin typeface="Lucida Sans Unicode" panose="020B0602030504020204" pitchFamily="34" charset="0"/>
              <a:cs typeface="Lucida Sans Unicode" panose="020B0602030504020204" pitchFamily="34" charset="0"/>
            </a:endParaRPr>
          </a:p>
          <a:p>
            <a:pPr algn="just">
              <a:lnSpc>
                <a:spcPct val="50000"/>
              </a:lnSpc>
            </a:pPr>
            <a:endParaRPr lang="en-GB" sz="800" dirty="0" smtClean="0"/>
          </a:p>
        </p:txBody>
      </p:sp>
      <p:pic>
        <p:nvPicPr>
          <p:cNvPr id="12" name="Picture 2" descr=" Homep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3394" y="7400924"/>
            <a:ext cx="3209925" cy="676276"/>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Rectangle 12"/>
          <p:cNvSpPr/>
          <p:nvPr/>
        </p:nvSpPr>
        <p:spPr>
          <a:xfrm>
            <a:off x="1263192" y="8077200"/>
            <a:ext cx="1327608" cy="261610"/>
          </a:xfrm>
          <a:prstGeom prst="rect">
            <a:avLst/>
          </a:prstGeom>
        </p:spPr>
        <p:txBody>
          <a:bodyPr wrap="none">
            <a:spAutoFit/>
          </a:bodyPr>
          <a:lstStyle/>
          <a:p>
            <a:r>
              <a:rPr lang="en-GB" sz="1100" dirty="0">
                <a:solidFill>
                  <a:srgbClr val="00B0F0"/>
                </a:solidFill>
                <a:latin typeface="Bookman Old Style" panose="02050604050505020204" pitchFamily="18" charset="0"/>
              </a:rPr>
              <a:t>www.tdpf.org.uk</a:t>
            </a:r>
            <a:endParaRPr lang="en-US" sz="1100" dirty="0">
              <a:solidFill>
                <a:srgbClr val="00B0F0"/>
              </a:solidFill>
              <a:latin typeface="Bookman Old Style" panose="02050604050505020204" pitchFamily="18" charset="0"/>
            </a:endParaRPr>
          </a:p>
        </p:txBody>
      </p:sp>
      <p:sp>
        <p:nvSpPr>
          <p:cNvPr id="3" name="TextBox 2"/>
          <p:cNvSpPr txBox="1"/>
          <p:nvPr/>
        </p:nvSpPr>
        <p:spPr>
          <a:xfrm>
            <a:off x="3734133" y="6858000"/>
            <a:ext cx="2742867" cy="2185214"/>
          </a:xfrm>
          <a:prstGeom prst="rect">
            <a:avLst/>
          </a:prstGeom>
          <a:noFill/>
        </p:spPr>
        <p:txBody>
          <a:bodyPr wrap="square" rtlCol="0">
            <a:spAutoFit/>
          </a:bodyPr>
          <a:lstStyle/>
          <a:p>
            <a:r>
              <a:rPr lang="en-US" sz="800" baseline="30000" dirty="0" smtClean="0"/>
              <a:t>1 </a:t>
            </a:r>
            <a:r>
              <a:rPr lang="en-US" sz="800" dirty="0" smtClean="0"/>
              <a:t>United </a:t>
            </a:r>
            <a:r>
              <a:rPr lang="en-US" sz="800" dirty="0"/>
              <a:t>Nations Office on Drugs and Crime. (2008). World Drug Report 2008. Retrieved from http://www.unodc.org/documents/wdr/WDR_2009/WDR2009_eng_web.pdf, at p.214.</a:t>
            </a:r>
          </a:p>
          <a:p>
            <a:r>
              <a:rPr lang="en-US" sz="800" baseline="30000" dirty="0" smtClean="0"/>
              <a:t>2</a:t>
            </a:r>
            <a:r>
              <a:rPr lang="en-US" sz="800" dirty="0" smtClean="0"/>
              <a:t>Ibid</a:t>
            </a:r>
            <a:r>
              <a:rPr lang="en-US" sz="800" dirty="0"/>
              <a:t>., at p.21</a:t>
            </a:r>
          </a:p>
          <a:p>
            <a:r>
              <a:rPr lang="en-US" sz="800" baseline="30000" dirty="0" smtClean="0"/>
              <a:t>3</a:t>
            </a:r>
            <a:r>
              <a:rPr lang="en-US" sz="800" dirty="0" smtClean="0"/>
              <a:t>United </a:t>
            </a:r>
            <a:r>
              <a:rPr lang="en-US" sz="800" dirty="0"/>
              <a:t>Nations Office on Drugs and Crime. (2005). World Drug Report 2005. Retrieved from http://www.unodc.org/pdf/WDR_2005/volume_1_web.pdf, at p. 127.</a:t>
            </a:r>
          </a:p>
          <a:p>
            <a:r>
              <a:rPr lang="en-US" sz="800" baseline="30000" dirty="0" smtClean="0"/>
              <a:t>4</a:t>
            </a:r>
            <a:r>
              <a:rPr lang="en-US" sz="800" dirty="0" smtClean="0"/>
              <a:t>Rolles</a:t>
            </a:r>
            <a:r>
              <a:rPr lang="en-US" sz="800" dirty="0"/>
              <a:t>, S. et al. (2011). The War on Drugs: Creating crime, enriching criminals. Count the Costs. Retrieved from http://www.countthecosts.org/sites/default/files/Crime-briefing.pdf </a:t>
            </a:r>
          </a:p>
          <a:p>
            <a:r>
              <a:rPr lang="en-US" sz="800" baseline="30000" dirty="0" smtClean="0"/>
              <a:t>5</a:t>
            </a:r>
            <a:r>
              <a:rPr lang="en-US" sz="800" dirty="0" smtClean="0"/>
              <a:t>Werb</a:t>
            </a:r>
            <a:r>
              <a:rPr lang="en-US" sz="800" dirty="0"/>
              <a:t>, D. et al. (2010). Effect of Drug Law Enforcement on Drug-Related Violence: Evidence from a Scientific Review. International Centre for Science in Drug Policy. Retrieved from http://www.icsdp.org/docs/ICSDP-1%20-%20FINAL.pdf </a:t>
            </a:r>
          </a:p>
        </p:txBody>
      </p:sp>
    </p:spTree>
    <p:extLst>
      <p:ext uri="{BB962C8B-B14F-4D97-AF65-F5344CB8AC3E}">
        <p14:creationId xmlns:p14="http://schemas.microsoft.com/office/powerpoint/2010/main" xmlns="" val="3492740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268262" y="1146206"/>
            <a:ext cx="1788631" cy="178863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5</a:t>
            </a:r>
            <a:endParaRPr lang="en-US" sz="1200" b="1" dirty="0">
              <a:solidFill>
                <a:srgbClr val="655E39"/>
              </a:solidFill>
              <a:latin typeface="Papyrus" pitchFamily="66" charset="0"/>
            </a:endParaRPr>
          </a:p>
        </p:txBody>
      </p:sp>
      <p:sp>
        <p:nvSpPr>
          <p:cNvPr id="11" name="TextBox 10"/>
          <p:cNvSpPr txBox="1"/>
          <p:nvPr/>
        </p:nvSpPr>
        <p:spPr>
          <a:xfrm>
            <a:off x="1828800" y="1040249"/>
            <a:ext cx="4741717" cy="2000548"/>
          </a:xfrm>
          <a:prstGeom prst="rect">
            <a:avLst/>
          </a:prstGeom>
          <a:noFill/>
        </p:spPr>
        <p:txBody>
          <a:bodyPr wrap="square" rtlCol="0">
            <a:spAutoFit/>
          </a:bodyPr>
          <a:lstStyle/>
          <a:p>
            <a:r>
              <a:rPr lang="en-US" sz="2200" b="1" dirty="0" smtClean="0">
                <a:latin typeface="Lucida Sans Unicode" panose="020B0602030504020204" pitchFamily="34" charset="0"/>
                <a:cs typeface="Lucida Sans Unicode" panose="020B0602030504020204" pitchFamily="34" charset="0"/>
              </a:rPr>
              <a:t>DECRIMINALIZATION AND THE ART OF GOVERNING DRUG USING POPULATIONS: </a:t>
            </a:r>
          </a:p>
          <a:p>
            <a:r>
              <a:rPr lang="en-US" sz="2200" b="1" dirty="0" smtClean="0">
                <a:solidFill>
                  <a:srgbClr val="655E39"/>
                </a:solidFill>
                <a:latin typeface="Lucida Sans Unicode" panose="020B0602030504020204" pitchFamily="34" charset="0"/>
                <a:cs typeface="Lucida Sans Unicode" panose="020B0602030504020204" pitchFamily="34" charset="0"/>
              </a:rPr>
              <a:t>The </a:t>
            </a:r>
            <a:r>
              <a:rPr lang="en-US" sz="2200" b="1" dirty="0">
                <a:solidFill>
                  <a:srgbClr val="655E39"/>
                </a:solidFill>
                <a:latin typeface="Lucida Sans Unicode" panose="020B0602030504020204" pitchFamily="34" charset="0"/>
                <a:cs typeface="Lucida Sans Unicode" panose="020B0602030504020204" pitchFamily="34" charset="0"/>
              </a:rPr>
              <a:t>swinging pendulum of </a:t>
            </a:r>
            <a:r>
              <a:rPr lang="en-US" sz="2200" b="1" dirty="0" smtClean="0">
                <a:solidFill>
                  <a:srgbClr val="655E39"/>
                </a:solidFill>
                <a:latin typeface="Lucida Sans Unicode" panose="020B0602030504020204" pitchFamily="34" charset="0"/>
                <a:cs typeface="Lucida Sans Unicode" panose="020B0602030504020204" pitchFamily="34" charset="0"/>
              </a:rPr>
              <a:t>power</a:t>
            </a:r>
          </a:p>
          <a:p>
            <a:r>
              <a:rPr lang="en-US" sz="1200" b="1" i="1" dirty="0" smtClean="0">
                <a:solidFill>
                  <a:srgbClr val="655E39"/>
                </a:solidFill>
                <a:latin typeface="Lucida Sans Unicode" panose="020B0602030504020204" pitchFamily="34" charset="0"/>
                <a:cs typeface="Lucida Sans Unicode" panose="020B0602030504020204" pitchFamily="34" charset="0"/>
              </a:rPr>
              <a:t>By </a:t>
            </a:r>
            <a:r>
              <a:rPr lang="en-US" sz="1200" b="1" i="1" dirty="0">
                <a:latin typeface="Lucida Sans Unicode" panose="020B0602030504020204" pitchFamily="34" charset="0"/>
                <a:cs typeface="Lucida Sans Unicode" panose="020B0602030504020204" pitchFamily="34" charset="0"/>
              </a:rPr>
              <a:t>Ian </a:t>
            </a:r>
            <a:r>
              <a:rPr lang="en-US" sz="1200" b="1" i="1" dirty="0" err="1">
                <a:latin typeface="Lucida Sans Unicode" panose="020B0602030504020204" pitchFamily="34" charset="0"/>
                <a:cs typeface="Lucida Sans Unicode" panose="020B0602030504020204" pitchFamily="34" charset="0"/>
              </a:rPr>
              <a:t>Walmsley</a:t>
            </a:r>
            <a:r>
              <a:rPr lang="en-US" sz="1200" b="1" i="1" dirty="0">
                <a:latin typeface="Lucida Sans Unicode" panose="020B0602030504020204" pitchFamily="34" charset="0"/>
                <a:cs typeface="Lucida Sans Unicode" panose="020B0602030504020204" pitchFamily="34" charset="0"/>
              </a:rPr>
              <a:t>, </a:t>
            </a:r>
            <a:r>
              <a:rPr lang="en-US" sz="1200" b="1" i="1" dirty="0" smtClean="0">
                <a:solidFill>
                  <a:srgbClr val="655E39"/>
                </a:solidFill>
                <a:latin typeface="Lucida Sans Unicode" panose="020B0602030504020204" pitchFamily="34" charset="0"/>
                <a:cs typeface="Lucida Sans Unicode" panose="020B0602030504020204" pitchFamily="34" charset="0"/>
              </a:rPr>
              <a:t>Ph.D.</a:t>
            </a:r>
            <a:endParaRPr lang="en-US" sz="1200" b="1" i="1" dirty="0">
              <a:solidFill>
                <a:srgbClr val="655E39"/>
              </a:solidFill>
              <a:latin typeface="Lucida Sans Unicode" panose="020B0602030504020204" pitchFamily="34" charset="0"/>
              <a:cs typeface="Lucida Sans Unicode" panose="020B0602030504020204" pitchFamily="34" charset="0"/>
            </a:endParaRPr>
          </a:p>
          <a:p>
            <a:pPr lvl="0"/>
            <a:r>
              <a:rPr lang="en-US" sz="1200" i="1" dirty="0">
                <a:solidFill>
                  <a:srgbClr val="655E39"/>
                </a:solidFill>
                <a:latin typeface="Lucida Sans Unicode" panose="020B0602030504020204" pitchFamily="34" charset="0"/>
                <a:cs typeface="Lucida Sans Unicode" panose="020B0602030504020204" pitchFamily="34" charset="0"/>
              </a:rPr>
              <a:t>Department of Health and Applied Social </a:t>
            </a:r>
            <a:r>
              <a:rPr lang="en-US" sz="1200" i="1" dirty="0" smtClean="0">
                <a:solidFill>
                  <a:srgbClr val="655E39"/>
                </a:solidFill>
                <a:latin typeface="Lucida Sans Unicode" panose="020B0602030504020204" pitchFamily="34" charset="0"/>
                <a:cs typeface="Lucida Sans Unicode" panose="020B0602030504020204" pitchFamily="34" charset="0"/>
              </a:rPr>
              <a:t>Sciences, University </a:t>
            </a:r>
            <a:r>
              <a:rPr lang="en-US" sz="1200" i="1" dirty="0">
                <a:solidFill>
                  <a:srgbClr val="655E39"/>
                </a:solidFill>
                <a:latin typeface="Lucida Sans Unicode" panose="020B0602030504020204" pitchFamily="34" charset="0"/>
                <a:cs typeface="Lucida Sans Unicode" panose="020B0602030504020204" pitchFamily="34" charset="0"/>
              </a:rPr>
              <a:t>of the West of </a:t>
            </a:r>
            <a:r>
              <a:rPr lang="en-US" sz="1200" i="1" dirty="0" smtClean="0">
                <a:solidFill>
                  <a:srgbClr val="655E39"/>
                </a:solidFill>
                <a:latin typeface="Lucida Sans Unicode" panose="020B0602030504020204" pitchFamily="34" charset="0"/>
                <a:cs typeface="Lucida Sans Unicode" panose="020B0602030504020204" pitchFamily="34" charset="0"/>
              </a:rPr>
              <a:t>England, Bristol, U.K.</a:t>
            </a:r>
            <a:endParaRPr lang="en-US" sz="1200" i="1" dirty="0">
              <a:solidFill>
                <a:srgbClr val="655E39"/>
              </a:solidFill>
              <a:latin typeface="Lucida Sans Unicode" panose="020B0602030504020204" pitchFamily="34" charset="0"/>
              <a:cs typeface="Lucida Sans Unicode" panose="020B0602030504020204" pitchFamily="34" charset="0"/>
            </a:endParaRPr>
          </a:p>
        </p:txBody>
      </p:sp>
      <p:sp>
        <p:nvSpPr>
          <p:cNvPr id="14" name="TextBox 13"/>
          <p:cNvSpPr txBox="1"/>
          <p:nvPr/>
        </p:nvSpPr>
        <p:spPr>
          <a:xfrm>
            <a:off x="457200" y="3048000"/>
            <a:ext cx="6019800" cy="5832366"/>
          </a:xfrm>
          <a:prstGeom prst="rect">
            <a:avLst/>
          </a:prstGeom>
          <a:noFill/>
        </p:spPr>
        <p:txBody>
          <a:bodyPr wrap="square" rtlCol="0">
            <a:spAutoFit/>
          </a:bodyPr>
          <a:lstStyle/>
          <a:p>
            <a:pPr algn="just">
              <a:spcAft>
                <a:spcPts val="600"/>
              </a:spcAft>
            </a:pPr>
            <a:r>
              <a:rPr lang="en-US" sz="1100" dirty="0">
                <a:latin typeface="Lucida Sans Unicode" panose="020B0602030504020204" pitchFamily="34" charset="0"/>
                <a:cs typeface="Lucida Sans Unicode" panose="020B0602030504020204" pitchFamily="34" charset="0"/>
              </a:rPr>
              <a:t>The research problem I have been interested in is the ways in which problem drug users have been caught up in a complex system of power-relations that has developed over the last hundred years or so. </a:t>
            </a:r>
          </a:p>
          <a:p>
            <a:pPr algn="just">
              <a:spcAft>
                <a:spcPts val="600"/>
              </a:spcAft>
            </a:pPr>
            <a:r>
              <a:rPr lang="en-US" sz="1100" dirty="0" smtClean="0">
                <a:latin typeface="Lucida Sans Unicode" panose="020B0602030504020204" pitchFamily="34" charset="0"/>
                <a:cs typeface="Lucida Sans Unicode" panose="020B0602030504020204" pitchFamily="34" charset="0"/>
              </a:rPr>
              <a:t>It </a:t>
            </a:r>
            <a:r>
              <a:rPr lang="en-US" sz="1100" dirty="0">
                <a:latin typeface="Lucida Sans Unicode" panose="020B0602030504020204" pitchFamily="34" charset="0"/>
                <a:cs typeface="Lucida Sans Unicode" panose="020B0602030504020204" pitchFamily="34" charset="0"/>
              </a:rPr>
              <a:t>extends beyond the gaze of the criminal justice system and into a range of community-based drug treatment services and interventions. Drug treatment interventions are constituted by a mixture of subjectivities, scientific and political rationalities as well as power-relations that construct and govern drug users as a dangerous or risky population (</a:t>
            </a:r>
            <a:r>
              <a:rPr lang="en-US" sz="1100" dirty="0" err="1">
                <a:latin typeface="Lucida Sans Unicode" panose="020B0602030504020204" pitchFamily="34" charset="0"/>
                <a:cs typeface="Lucida Sans Unicode" panose="020B0602030504020204" pitchFamily="34" charset="0"/>
              </a:rPr>
              <a:t>Walmsley</a:t>
            </a:r>
            <a:r>
              <a:rPr lang="en-US" sz="1100" dirty="0">
                <a:latin typeface="Lucida Sans Unicode" panose="020B0602030504020204" pitchFamily="34" charset="0"/>
                <a:cs typeface="Lucida Sans Unicode" panose="020B0602030504020204" pitchFamily="34" charset="0"/>
              </a:rPr>
              <a:t>, 2012; 2013). I have approached these issues from the critical perspective of </a:t>
            </a:r>
            <a:r>
              <a:rPr lang="en-US" sz="1100" dirty="0" err="1">
                <a:latin typeface="Lucida Sans Unicode" panose="020B0602030504020204" pitchFamily="34" charset="0"/>
                <a:cs typeface="Lucida Sans Unicode" panose="020B0602030504020204" pitchFamily="34" charset="0"/>
              </a:rPr>
              <a:t>governmentality</a:t>
            </a:r>
            <a:r>
              <a:rPr lang="en-US" sz="1100" dirty="0">
                <a:latin typeface="Lucida Sans Unicode" panose="020B0602030504020204" pitchFamily="34" charset="0"/>
                <a:cs typeface="Lucida Sans Unicode" panose="020B0602030504020204" pitchFamily="34" charset="0"/>
              </a:rPr>
              <a:t>, which focuses on the diverse and often subtle range of strategies used by states when governing its citizens (Rose and Miller, 2008). I have been particularly interested in the ways that problem drug using populations have become governed through withdrawal and substitution treatments, such as methadone maintenance </a:t>
            </a:r>
            <a:r>
              <a:rPr lang="en-US" sz="1100" dirty="0" smtClean="0">
                <a:latin typeface="Lucida Sans Unicode" panose="020B0602030504020204" pitchFamily="34" charset="0"/>
                <a:cs typeface="Lucida Sans Unicode" panose="020B0602030504020204" pitchFamily="34" charset="0"/>
              </a:rPr>
              <a:t>programs. </a:t>
            </a:r>
            <a:r>
              <a:rPr lang="en-US" sz="1100" dirty="0">
                <a:latin typeface="Lucida Sans Unicode" panose="020B0602030504020204" pitchFamily="34" charset="0"/>
                <a:cs typeface="Lucida Sans Unicode" panose="020B0602030504020204" pitchFamily="34" charset="0"/>
              </a:rPr>
              <a:t>And, the historical, political and social conditions from which these technologies emerged and were </a:t>
            </a:r>
            <a:r>
              <a:rPr lang="en-US" sz="1100" dirty="0" smtClean="0">
                <a:latin typeface="Lucida Sans Unicode" panose="020B0602030504020204" pitchFamily="34" charset="0"/>
                <a:cs typeface="Lucida Sans Unicode" panose="020B0602030504020204" pitchFamily="34" charset="0"/>
              </a:rPr>
              <a:t>rationalized </a:t>
            </a:r>
            <a:r>
              <a:rPr lang="en-US" sz="1100" dirty="0">
                <a:latin typeface="Lucida Sans Unicode" panose="020B0602030504020204" pitchFamily="34" charset="0"/>
                <a:cs typeface="Lucida Sans Unicode" panose="020B0602030504020204" pitchFamily="34" charset="0"/>
              </a:rPr>
              <a:t>as well as the original problems they sought to address. </a:t>
            </a:r>
          </a:p>
          <a:p>
            <a:pPr algn="just">
              <a:spcAft>
                <a:spcPts val="600"/>
              </a:spcAft>
            </a:pPr>
            <a:r>
              <a:rPr lang="en-US" sz="1100" dirty="0">
                <a:latin typeface="Lucida Sans Unicode" panose="020B0602030504020204" pitchFamily="34" charset="0"/>
                <a:cs typeface="Lucida Sans Unicode" panose="020B0602030504020204" pitchFamily="34" charset="0"/>
              </a:rPr>
              <a:t>In examining the rationality of the practice of ‘maintenance prescribing’ or ‘substitute prescribing’ as an essential technology for governing drug using populations, I identified two key historical events that were essential to its emergence, and therefore its understanding (</a:t>
            </a:r>
            <a:r>
              <a:rPr lang="en-US" sz="1100" dirty="0" err="1">
                <a:latin typeface="Lucida Sans Unicode" panose="020B0602030504020204" pitchFamily="34" charset="0"/>
                <a:cs typeface="Lucida Sans Unicode" panose="020B0602030504020204" pitchFamily="34" charset="0"/>
              </a:rPr>
              <a:t>Walmsley</a:t>
            </a:r>
            <a:r>
              <a:rPr lang="en-US" sz="1100" dirty="0">
                <a:latin typeface="Lucida Sans Unicode" panose="020B0602030504020204" pitchFamily="34" charset="0"/>
                <a:cs typeface="Lucida Sans Unicode" panose="020B0602030504020204" pitchFamily="34" charset="0"/>
              </a:rPr>
              <a:t>, 2013). The first was the convergence of the discursive fields of poison management and addiction treatments in the nineteenth century that gave birth to the largely taken-for-granted way of thinking that the removal of the drug from the body was the most rationale response to the problem of poisoning. Unlike contemporary regimes of government, drugs and drug users, before the term drug became the preferred terminology, were governed as ‘poisons’ and ‘poisoned’. The second event was the viewpoint, brought about by the view that modern life imposed an unbearable stress on the human nervous system, that the abrupt withdrawal of poison resulted in death. The drug using population was governed as a poisoned object, guided by the goal of becoming ‘poison-free’ and then later maintained in its state of poisoning in order to avoid death. Substitute prescribing, in particular, methadone maintenance, has recently been </a:t>
            </a:r>
            <a:r>
              <a:rPr lang="en-US" sz="1100" dirty="0" smtClean="0">
                <a:latin typeface="Lucida Sans Unicode" panose="020B0602030504020204" pitchFamily="34" charset="0"/>
                <a:cs typeface="Lucida Sans Unicode" panose="020B0602030504020204" pitchFamily="34" charset="0"/>
              </a:rPr>
              <a:t>rationalized </a:t>
            </a:r>
            <a:r>
              <a:rPr lang="en-US" sz="1100" dirty="0">
                <a:latin typeface="Lucida Sans Unicode" panose="020B0602030504020204" pitchFamily="34" charset="0"/>
                <a:cs typeface="Lucida Sans Unicode" panose="020B0602030504020204" pitchFamily="34" charset="0"/>
              </a:rPr>
              <a:t>by projects of disease and crime control. However, my research challenged the dominant view in Britain by pointing to the history that has been forgotten.</a:t>
            </a:r>
          </a:p>
        </p:txBody>
      </p:sp>
      <p:sp>
        <p:nvSpPr>
          <p:cNvPr id="2" name="Rectangle 1"/>
          <p:cNvSpPr/>
          <p:nvPr/>
        </p:nvSpPr>
        <p:spPr>
          <a:xfrm>
            <a:off x="990600" y="2735758"/>
            <a:ext cx="841897" cy="230832"/>
          </a:xfrm>
          <a:prstGeom prst="rect">
            <a:avLst/>
          </a:prstGeom>
        </p:spPr>
        <p:txBody>
          <a:bodyPr wrap="none">
            <a:spAutoFit/>
          </a:bodyPr>
          <a:lstStyle/>
          <a:p>
            <a:pPr lvl="0" algn="ctr" fontAlgn="base">
              <a:spcBef>
                <a:spcPct val="0"/>
              </a:spcBef>
              <a:spcAft>
                <a:spcPct val="0"/>
              </a:spcAft>
            </a:pPr>
            <a:r>
              <a:rPr lang="en-US" sz="900" b="1" i="1" dirty="0" smtClean="0">
                <a:solidFill>
                  <a:schemeClr val="bg1"/>
                </a:solidFill>
                <a:latin typeface="Times New Roman" pitchFamily="18" charset="0"/>
                <a:cs typeface="Arial" pitchFamily="34" charset="0"/>
              </a:rPr>
              <a:t>Ian </a:t>
            </a:r>
            <a:r>
              <a:rPr lang="en-US" sz="900" b="1" i="1" dirty="0" err="1" smtClean="0">
                <a:solidFill>
                  <a:schemeClr val="bg1"/>
                </a:solidFill>
                <a:latin typeface="Times New Roman" pitchFamily="18" charset="0"/>
                <a:cs typeface="Arial" pitchFamily="34" charset="0"/>
              </a:rPr>
              <a:t>Walmsley</a:t>
            </a:r>
            <a:endParaRPr lang="en-US" sz="900" dirty="0">
              <a:solidFill>
                <a:schemeClr val="bg1"/>
              </a:solidFill>
              <a:latin typeface="Arial" pitchFamily="34" charset="0"/>
              <a:cs typeface="Arial" pitchFamily="34" charset="0"/>
            </a:endParaRPr>
          </a:p>
        </p:txBody>
      </p:sp>
      <p:sp>
        <p:nvSpPr>
          <p:cNvPr id="12" name="Rectangle 11"/>
          <p:cNvSpPr/>
          <p:nvPr/>
        </p:nvSpPr>
        <p:spPr>
          <a:xfrm>
            <a:off x="228600" y="8806190"/>
            <a:ext cx="1447832" cy="261610"/>
          </a:xfrm>
          <a:prstGeom prst="rect">
            <a:avLst/>
          </a:prstGeom>
        </p:spPr>
        <p:txBody>
          <a:bodyPr wrap="none">
            <a:spAutoFit/>
          </a:bodyPr>
          <a:lstStyle/>
          <a:p>
            <a:pPr lvl="0" algn="just"/>
            <a:r>
              <a:rPr lang="en-US" sz="1100" i="1" dirty="0">
                <a:solidFill>
                  <a:prstClr val="black"/>
                </a:solidFill>
                <a:latin typeface="Lucida Sans Unicode" pitchFamily="34" charset="0"/>
                <a:cs typeface="Lucida Sans Unicode" pitchFamily="34" charset="0"/>
              </a:rPr>
              <a:t>(</a:t>
            </a:r>
            <a:r>
              <a:rPr lang="en-US" sz="900" i="1" dirty="0">
                <a:solidFill>
                  <a:prstClr val="black"/>
                </a:solidFill>
                <a:latin typeface="Lucida Sans Unicode" pitchFamily="34" charset="0"/>
                <a:cs typeface="Lucida Sans Unicode" pitchFamily="34" charset="0"/>
              </a:rPr>
              <a:t>Continued on page </a:t>
            </a:r>
            <a:r>
              <a:rPr lang="en-US" sz="900" i="1" dirty="0" smtClean="0">
                <a:solidFill>
                  <a:prstClr val="black"/>
                </a:solidFill>
                <a:latin typeface="Lucida Sans Unicode" pitchFamily="34" charset="0"/>
                <a:cs typeface="Lucida Sans Unicode" pitchFamily="34" charset="0"/>
              </a:rPr>
              <a:t>6)</a:t>
            </a:r>
            <a:endParaRPr lang="en-US" sz="900" i="1" dirty="0">
              <a:solidFill>
                <a:prstClr val="black"/>
              </a:solidFill>
              <a:latin typeface="Lucida Sans Unicode" pitchFamily="34" charset="0"/>
              <a:cs typeface="Lucida Sans Unicode" pitchFamily="34" charset="0"/>
            </a:endParaRPr>
          </a:p>
        </p:txBody>
      </p:sp>
    </p:spTree>
    <p:extLst>
      <p:ext uri="{BB962C8B-B14F-4D97-AF65-F5344CB8AC3E}">
        <p14:creationId xmlns:p14="http://schemas.microsoft.com/office/powerpoint/2010/main" xmlns="" val="3344247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2195" y="2183063"/>
            <a:ext cx="6019800" cy="5501506"/>
          </a:xfrm>
          <a:prstGeom prst="rect">
            <a:avLst/>
          </a:prstGeom>
          <a:noFill/>
        </p:spPr>
        <p:txBody>
          <a:bodyPr wrap="square" rtlCol="0">
            <a:spAutoFit/>
          </a:bodyPr>
          <a:lstStyle/>
          <a:p>
            <a:pPr algn="just">
              <a:spcAft>
                <a:spcPts val="600"/>
              </a:spcAft>
            </a:pPr>
            <a:r>
              <a:rPr lang="en-US" sz="1050" dirty="0">
                <a:latin typeface="Lucida Sans Unicode" panose="020B0602030504020204" pitchFamily="34" charset="0"/>
                <a:cs typeface="Lucida Sans Unicode" panose="020B0602030504020204" pitchFamily="34" charset="0"/>
              </a:rPr>
              <a:t>The international commitment to the prohibitionist paradigm is slowly being loosened by the </a:t>
            </a:r>
            <a:r>
              <a:rPr lang="en-US" sz="1050" dirty="0" smtClean="0">
                <a:latin typeface="Lucida Sans Unicode" panose="020B0602030504020204" pitchFamily="34" charset="0"/>
                <a:cs typeface="Lucida Sans Unicode" panose="020B0602030504020204" pitchFamily="34" charset="0"/>
              </a:rPr>
              <a:t>liberalizing </a:t>
            </a:r>
            <a:r>
              <a:rPr lang="en-US" sz="1050" dirty="0">
                <a:latin typeface="Lucida Sans Unicode" panose="020B0602030504020204" pitchFamily="34" charset="0"/>
                <a:cs typeface="Lucida Sans Unicode" panose="020B0602030504020204" pitchFamily="34" charset="0"/>
              </a:rPr>
              <a:t>drug laws occurring in many parts of the United States and Europe. In 2001 Portugal broke with the prohibitionist position when it </a:t>
            </a:r>
            <a:r>
              <a:rPr lang="en-US" sz="1050" dirty="0" smtClean="0">
                <a:latin typeface="Lucida Sans Unicode" panose="020B0602030504020204" pitchFamily="34" charset="0"/>
                <a:cs typeface="Lucida Sans Unicode" panose="020B0602030504020204" pitchFamily="34" charset="0"/>
              </a:rPr>
              <a:t>decriminalized </a:t>
            </a:r>
            <a:r>
              <a:rPr lang="en-US" sz="1050" dirty="0">
                <a:latin typeface="Lucida Sans Unicode" panose="020B0602030504020204" pitchFamily="34" charset="0"/>
                <a:cs typeface="Lucida Sans Unicode" panose="020B0602030504020204" pitchFamily="34" charset="0"/>
              </a:rPr>
              <a:t>the possession of all drugs from ‘soft drugs’ like cannabis to ‘hard drugs’ like heroin and cocaine. Criminal sanctions on personal possession have been removed and in its place a comprehensive set of administrative sanctions have been introduced. Portugal is seeing record-breaking numbers entering drug treatment </a:t>
            </a:r>
            <a:r>
              <a:rPr lang="en-US" sz="1050" dirty="0" smtClean="0">
                <a:latin typeface="Lucida Sans Unicode" panose="020B0602030504020204" pitchFamily="34" charset="0"/>
                <a:cs typeface="Lucida Sans Unicode" panose="020B0602030504020204" pitchFamily="34" charset="0"/>
              </a:rPr>
              <a:t>programs, </a:t>
            </a:r>
            <a:r>
              <a:rPr lang="en-US" sz="1050" dirty="0">
                <a:latin typeface="Lucida Sans Unicode" panose="020B0602030504020204" pitchFamily="34" charset="0"/>
                <a:cs typeface="Lucida Sans Unicode" panose="020B0602030504020204" pitchFamily="34" charset="0"/>
              </a:rPr>
              <a:t>reductions in problematic drug use and a criminal justice system relieved of the burden of processing illegal drug users. Its national </a:t>
            </a:r>
            <a:r>
              <a:rPr lang="en-US" sz="1050" dirty="0" smtClean="0">
                <a:latin typeface="Lucida Sans Unicode" panose="020B0602030504020204" pitchFamily="34" charset="0"/>
                <a:cs typeface="Lucida Sans Unicode" panose="020B0602030504020204" pitchFamily="34" charset="0"/>
              </a:rPr>
              <a:t>decriminalization </a:t>
            </a:r>
            <a:r>
              <a:rPr lang="en-US" sz="1050" dirty="0">
                <a:latin typeface="Lucida Sans Unicode" panose="020B0602030504020204" pitchFamily="34" charset="0"/>
                <a:cs typeface="Lucida Sans Unicode" panose="020B0602030504020204" pitchFamily="34" charset="0"/>
              </a:rPr>
              <a:t>policy is seen by many as marking an important turning point even a milestone in international drugs policy. Stevens (2011) is optimistic about </a:t>
            </a:r>
            <a:r>
              <a:rPr lang="en-US" sz="1050" dirty="0" smtClean="0">
                <a:latin typeface="Lucida Sans Unicode" panose="020B0602030504020204" pitchFamily="34" charset="0"/>
                <a:cs typeface="Lucida Sans Unicode" panose="020B0602030504020204" pitchFamily="34" charset="0"/>
              </a:rPr>
              <a:t>decriminalization, </a:t>
            </a:r>
            <a:r>
              <a:rPr lang="en-US" sz="1050" dirty="0">
                <a:latin typeface="Lucida Sans Unicode" panose="020B0602030504020204" pitchFamily="34" charset="0"/>
                <a:cs typeface="Lucida Sans Unicode" panose="020B0602030504020204" pitchFamily="34" charset="0"/>
              </a:rPr>
              <a:t>but warns that without significant reform of international drug laws, better evidence and reductions in social inequalities, it is questionable whether it will greatly reduce the many harms associated with problematic drug use. </a:t>
            </a:r>
          </a:p>
          <a:p>
            <a:pPr algn="just">
              <a:spcAft>
                <a:spcPts val="600"/>
              </a:spcAft>
            </a:pPr>
            <a:r>
              <a:rPr lang="en-US" sz="1050" dirty="0">
                <a:solidFill>
                  <a:srgbClr val="655E39"/>
                </a:solidFill>
                <a:latin typeface="Lucida Sans Unicode" panose="020B0602030504020204" pitchFamily="34" charset="0"/>
                <a:cs typeface="Lucida Sans Unicode" panose="020B0602030504020204" pitchFamily="34" charset="0"/>
              </a:rPr>
              <a:t>In terms of my own position, I am in agreement that the changes we are seeing in the international drug control system are important and necessary, but would draw attention to the swinging pendulum of power brought about by drugs </a:t>
            </a:r>
            <a:r>
              <a:rPr lang="en-US" sz="1050" dirty="0" smtClean="0">
                <a:solidFill>
                  <a:srgbClr val="655E39"/>
                </a:solidFill>
                <a:latin typeface="Lucida Sans Unicode" panose="020B0602030504020204" pitchFamily="34" charset="0"/>
                <a:cs typeface="Lucida Sans Unicode" panose="020B0602030504020204" pitchFamily="34" charset="0"/>
              </a:rPr>
              <a:t>decriminalization. </a:t>
            </a:r>
            <a:r>
              <a:rPr lang="en-US" sz="1050" dirty="0">
                <a:solidFill>
                  <a:srgbClr val="655E39"/>
                </a:solidFill>
                <a:latin typeface="Lucida Sans Unicode" panose="020B0602030504020204" pitchFamily="34" charset="0"/>
                <a:cs typeface="Lucida Sans Unicode" panose="020B0602030504020204" pitchFamily="34" charset="0"/>
              </a:rPr>
              <a:t>Rather than control by criminal sanctions, </a:t>
            </a:r>
            <a:r>
              <a:rPr lang="en-US" sz="1050" dirty="0" smtClean="0">
                <a:solidFill>
                  <a:srgbClr val="655E39"/>
                </a:solidFill>
                <a:latin typeface="Lucida Sans Unicode" panose="020B0602030504020204" pitchFamily="34" charset="0"/>
                <a:cs typeface="Lucida Sans Unicode" panose="020B0602030504020204" pitchFamily="34" charset="0"/>
              </a:rPr>
              <a:t>decriminalization </a:t>
            </a:r>
            <a:r>
              <a:rPr lang="en-US" sz="1050" dirty="0">
                <a:solidFill>
                  <a:srgbClr val="655E39"/>
                </a:solidFill>
                <a:latin typeface="Lucida Sans Unicode" panose="020B0602030504020204" pitchFamily="34" charset="0"/>
                <a:cs typeface="Lucida Sans Unicode" panose="020B0602030504020204" pitchFamily="34" charset="0"/>
              </a:rPr>
              <a:t>extended an existing set of administrative or governmental controls over the drug using population. In part, this is accomplished through one of Portugal’s drug dissuasion commissions. Instead of criminal justice officials, commissions are overseen by a range of experts from health professionals, psychologists and psychiatrists to social workers. Personal information on history of drug use, addiction and harm reduction issues as well as family background is collected and then exchanged for expert information on the effective management of continued drug use. An increasing number of drug users are becoming the object and subject of increased monitoring and surveillance by the state. The commission aims to persuade users who are considered problematic to attend appropriate services where they can access drug treatment services, including methadone maintenance prescribing. As pointed out above, methadone or substitute prescribing regimes have historically been </a:t>
            </a:r>
            <a:r>
              <a:rPr lang="en-US" sz="1050" dirty="0" smtClean="0">
                <a:solidFill>
                  <a:srgbClr val="655E39"/>
                </a:solidFill>
                <a:latin typeface="Lucida Sans Unicode" panose="020B0602030504020204" pitchFamily="34" charset="0"/>
                <a:cs typeface="Lucida Sans Unicode" panose="020B0602030504020204" pitchFamily="34" charset="0"/>
              </a:rPr>
              <a:t>mobilized </a:t>
            </a:r>
            <a:r>
              <a:rPr lang="en-US" sz="1050" dirty="0">
                <a:solidFill>
                  <a:srgbClr val="655E39"/>
                </a:solidFill>
                <a:latin typeface="Lucida Sans Unicode" panose="020B0602030504020204" pitchFamily="34" charset="0"/>
                <a:cs typeface="Lucida Sans Unicode" panose="020B0602030504020204" pitchFamily="34" charset="0"/>
              </a:rPr>
              <a:t>by states as projects of social regulation. Arguably, these administrative sanctions or controls permeate a wider range of personal, biological and social spaces of the drug using population than previous governmental regimes. </a:t>
            </a:r>
            <a:r>
              <a:rPr lang="en-US" sz="1050" dirty="0" smtClean="0">
                <a:solidFill>
                  <a:srgbClr val="655E39"/>
                </a:solidFill>
                <a:latin typeface="Lucida Sans Unicode" panose="020B0602030504020204" pitchFamily="34" charset="0"/>
                <a:cs typeface="Lucida Sans Unicode" panose="020B0602030504020204" pitchFamily="34" charset="0"/>
              </a:rPr>
              <a:t>Decriminalization </a:t>
            </a:r>
            <a:r>
              <a:rPr lang="en-US" sz="1050" dirty="0">
                <a:solidFill>
                  <a:srgbClr val="655E39"/>
                </a:solidFill>
                <a:latin typeface="Lucida Sans Unicode" panose="020B0602030504020204" pitchFamily="34" charset="0"/>
                <a:cs typeface="Lucida Sans Unicode" panose="020B0602030504020204" pitchFamily="34" charset="0"/>
              </a:rPr>
              <a:t>is not simply rolling back the power of state, but rather the continued swarming of governmental power into the life of the drug using population. </a:t>
            </a:r>
          </a:p>
        </p:txBody>
      </p:sp>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6</a:t>
            </a:r>
            <a:endParaRPr lang="en-US" sz="1200" b="1" dirty="0">
              <a:solidFill>
                <a:srgbClr val="655E39"/>
              </a:solidFill>
              <a:latin typeface="Papyrus" pitchFamily="66" charset="0"/>
            </a:endParaRPr>
          </a:p>
        </p:txBody>
      </p:sp>
      <p:sp>
        <p:nvSpPr>
          <p:cNvPr id="7" name="TextBox 6"/>
          <p:cNvSpPr txBox="1"/>
          <p:nvPr/>
        </p:nvSpPr>
        <p:spPr>
          <a:xfrm>
            <a:off x="392195" y="914400"/>
            <a:ext cx="6278831" cy="1261884"/>
          </a:xfrm>
          <a:prstGeom prst="rect">
            <a:avLst/>
          </a:prstGeom>
          <a:noFill/>
        </p:spPr>
        <p:txBody>
          <a:bodyPr wrap="square" rtlCol="0">
            <a:spAutoFit/>
          </a:bodyPr>
          <a:lstStyle/>
          <a:p>
            <a:r>
              <a:rPr lang="en-US" sz="2200" b="1" dirty="0" smtClean="0">
                <a:latin typeface="Lucida Sans Unicode" panose="020B0602030504020204" pitchFamily="34" charset="0"/>
                <a:cs typeface="Lucida Sans Unicode" panose="020B0602030504020204" pitchFamily="34" charset="0"/>
              </a:rPr>
              <a:t>Decriminalization </a:t>
            </a:r>
            <a:r>
              <a:rPr lang="en-US" sz="2200" b="1" dirty="0">
                <a:latin typeface="Lucida Sans Unicode" panose="020B0602030504020204" pitchFamily="34" charset="0"/>
                <a:cs typeface="Lucida Sans Unicode" panose="020B0602030504020204" pitchFamily="34" charset="0"/>
              </a:rPr>
              <a:t>and the art of governing drug using populations: </a:t>
            </a:r>
            <a:endParaRPr lang="en-US" sz="2200" b="1" dirty="0" smtClean="0">
              <a:latin typeface="Lucida Sans Unicode" panose="020B0602030504020204" pitchFamily="34" charset="0"/>
              <a:cs typeface="Lucida Sans Unicode" panose="020B0602030504020204" pitchFamily="34" charset="0"/>
            </a:endParaRPr>
          </a:p>
          <a:p>
            <a:r>
              <a:rPr lang="en-US" sz="2200" b="1" dirty="0" smtClean="0">
                <a:solidFill>
                  <a:srgbClr val="655E39"/>
                </a:solidFill>
                <a:latin typeface="Lucida Sans Unicode" panose="020B0602030504020204" pitchFamily="34" charset="0"/>
                <a:cs typeface="Lucida Sans Unicode" panose="020B0602030504020204" pitchFamily="34" charset="0"/>
              </a:rPr>
              <a:t>The </a:t>
            </a:r>
            <a:r>
              <a:rPr lang="en-US" sz="2200" b="1" dirty="0">
                <a:solidFill>
                  <a:srgbClr val="655E39"/>
                </a:solidFill>
                <a:latin typeface="Lucida Sans Unicode" panose="020B0602030504020204" pitchFamily="34" charset="0"/>
                <a:cs typeface="Lucida Sans Unicode" panose="020B0602030504020204" pitchFamily="34" charset="0"/>
              </a:rPr>
              <a:t>swinging pendulum of </a:t>
            </a:r>
            <a:r>
              <a:rPr lang="en-US" sz="2200" b="1" dirty="0" smtClean="0">
                <a:solidFill>
                  <a:srgbClr val="655E39"/>
                </a:solidFill>
                <a:latin typeface="Lucida Sans Unicode" panose="020B0602030504020204" pitchFamily="34" charset="0"/>
                <a:cs typeface="Lucida Sans Unicode" panose="020B0602030504020204" pitchFamily="34" charset="0"/>
              </a:rPr>
              <a:t>power</a:t>
            </a:r>
          </a:p>
          <a:p>
            <a:r>
              <a:rPr lang="en-US" sz="1000" b="1" i="1" dirty="0">
                <a:latin typeface="Lucida Sans Unicode" panose="020B0602030504020204" pitchFamily="34" charset="0"/>
                <a:cs typeface="Lucida Sans Unicode" panose="020B0602030504020204" pitchFamily="34" charset="0"/>
              </a:rPr>
              <a:t>(Continued</a:t>
            </a:r>
            <a:r>
              <a:rPr lang="en-US" sz="1000" b="1" i="1" dirty="0" smtClean="0">
                <a:latin typeface="Lucida Sans Unicode" panose="020B0602030504020204" pitchFamily="34" charset="0"/>
                <a:cs typeface="Lucida Sans Unicode" panose="020B0602030504020204" pitchFamily="34" charset="0"/>
              </a:rPr>
              <a:t>)</a:t>
            </a:r>
            <a:endParaRPr lang="en-US" sz="1000" i="1" dirty="0">
              <a:latin typeface="Lucida Sans"/>
              <a:cs typeface="Lucida Sans"/>
            </a:endParaRPr>
          </a:p>
        </p:txBody>
      </p:sp>
      <p:sp>
        <p:nvSpPr>
          <p:cNvPr id="3" name="TextBox 2"/>
          <p:cNvSpPr txBox="1"/>
          <p:nvPr/>
        </p:nvSpPr>
        <p:spPr>
          <a:xfrm>
            <a:off x="609600" y="8001000"/>
            <a:ext cx="5638800" cy="830997"/>
          </a:xfrm>
          <a:prstGeom prst="rect">
            <a:avLst/>
          </a:prstGeom>
          <a:noFill/>
        </p:spPr>
        <p:txBody>
          <a:bodyPr wrap="square" rtlCol="0">
            <a:spAutoFit/>
          </a:bodyPr>
          <a:lstStyle/>
          <a:p>
            <a:r>
              <a:rPr lang="en-US" sz="800" dirty="0"/>
              <a:t>Rose, N. Miller, P. (2008) Governing the Present. Cambridge: Polity Press.</a:t>
            </a:r>
          </a:p>
          <a:p>
            <a:r>
              <a:rPr lang="en-US" sz="800" dirty="0" err="1"/>
              <a:t>Seddon</a:t>
            </a:r>
            <a:r>
              <a:rPr lang="en-US" sz="800" dirty="0"/>
              <a:t>, T. (2010) A History of Drugs: Drugs and Freedom in the Liberal Age. Abington, Oxon: Routledge. </a:t>
            </a:r>
          </a:p>
          <a:p>
            <a:r>
              <a:rPr lang="en-US" sz="800" dirty="0"/>
              <a:t>Stevens, A. (2011) Drugs, Crime and Public Health: The Political Economy of Drug Policy. Abington, Oxon: Routledge.</a:t>
            </a:r>
          </a:p>
          <a:p>
            <a:r>
              <a:rPr lang="en-US" sz="800" dirty="0" err="1"/>
              <a:t>Walmsley</a:t>
            </a:r>
            <a:r>
              <a:rPr lang="en-US" sz="800" dirty="0"/>
              <a:t>, I. (2012) Governing the injecting drug user: Beyond needle fixation. History of the Human Sciences, 25(4), 90-107.</a:t>
            </a:r>
          </a:p>
          <a:p>
            <a:r>
              <a:rPr lang="en-US" sz="800" dirty="0" err="1"/>
              <a:t>Walmsley</a:t>
            </a:r>
            <a:r>
              <a:rPr lang="en-US" sz="800" dirty="0"/>
              <a:t>, I. (2013) Opiate substitution treatment: Poisoned bodies and the history of substitution. Contemporary Drug Problems, 40(3), 387-413.</a:t>
            </a:r>
          </a:p>
        </p:txBody>
      </p:sp>
    </p:spTree>
    <p:extLst>
      <p:ext uri="{BB962C8B-B14F-4D97-AF65-F5344CB8AC3E}">
        <p14:creationId xmlns:p14="http://schemas.microsoft.com/office/powerpoint/2010/main" xmlns="" val="2730197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7</a:t>
            </a:r>
            <a:endParaRPr lang="en-US" sz="1200" b="1" dirty="0">
              <a:solidFill>
                <a:srgbClr val="655E39"/>
              </a:solidFill>
              <a:latin typeface="Papyrus" pitchFamily="66" charset="0"/>
            </a:endParaRPr>
          </a:p>
        </p:txBody>
      </p:sp>
      <p:sp>
        <p:nvSpPr>
          <p:cNvPr id="11" name="TextBox 10"/>
          <p:cNvSpPr txBox="1"/>
          <p:nvPr/>
        </p:nvSpPr>
        <p:spPr>
          <a:xfrm>
            <a:off x="228600" y="862166"/>
            <a:ext cx="6476999" cy="784830"/>
          </a:xfrm>
          <a:prstGeom prst="rect">
            <a:avLst/>
          </a:prstGeom>
          <a:noFill/>
        </p:spPr>
        <p:txBody>
          <a:bodyPr wrap="square" rtlCol="0">
            <a:spAutoFit/>
          </a:bodyPr>
          <a:lstStyle/>
          <a:p>
            <a:pPr lvl="0"/>
            <a:r>
              <a:rPr lang="en-US" sz="2100" b="1" dirty="0" smtClean="0">
                <a:latin typeface="Lucida Sans Unicode" pitchFamily="34" charset="0"/>
                <a:cs typeface="Lucida Sans Unicode" pitchFamily="34" charset="0"/>
              </a:rPr>
              <a:t>GENDERING THE INTERNATIONAL DRUG TRADE </a:t>
            </a:r>
          </a:p>
          <a:p>
            <a:pPr lvl="0"/>
            <a:r>
              <a:rPr lang="en-US" sz="1200" b="1" i="1" dirty="0" smtClean="0">
                <a:solidFill>
                  <a:srgbClr val="655E39"/>
                </a:solidFill>
                <a:latin typeface="Lucida Sans Unicode" pitchFamily="34" charset="0"/>
                <a:cs typeface="Lucida Sans Unicode" pitchFamily="34" charset="0"/>
              </a:rPr>
              <a:t>By </a:t>
            </a:r>
            <a:r>
              <a:rPr lang="en-US" sz="1200" b="1" i="1" dirty="0" smtClean="0">
                <a:latin typeface="Lucida Sans Unicode" pitchFamily="34" charset="0"/>
                <a:cs typeface="Lucida Sans Unicode" pitchFamily="34" charset="0"/>
              </a:rPr>
              <a:t>Jennifer Fleetwood</a:t>
            </a:r>
            <a:r>
              <a:rPr lang="en-US" sz="1200" b="1" i="1" dirty="0" smtClean="0">
                <a:solidFill>
                  <a:srgbClr val="454027"/>
                </a:solidFill>
                <a:latin typeface="Lucida Sans Unicode" pitchFamily="34" charset="0"/>
                <a:cs typeface="Lucida Sans Unicode" pitchFamily="34" charset="0"/>
              </a:rPr>
              <a:t>, </a:t>
            </a:r>
            <a:r>
              <a:rPr lang="en-US" sz="1200" b="1" i="1" dirty="0" smtClean="0">
                <a:solidFill>
                  <a:srgbClr val="655E39"/>
                </a:solidFill>
                <a:latin typeface="Lucida Sans Unicode" pitchFamily="34" charset="0"/>
                <a:cs typeface="Lucida Sans Unicode" pitchFamily="34" charset="0"/>
              </a:rPr>
              <a:t>Ph.D.</a:t>
            </a:r>
            <a:r>
              <a:rPr lang="en-US" sz="1200" i="1" dirty="0" smtClean="0">
                <a:latin typeface="Lucida Sans Unicode" pitchFamily="34" charset="0"/>
                <a:cs typeface="Lucida Sans Unicode" pitchFamily="34" charset="0"/>
              </a:rPr>
              <a:t> </a:t>
            </a:r>
          </a:p>
          <a:p>
            <a:r>
              <a:rPr lang="en-US" sz="1200" i="1" dirty="0" smtClean="0">
                <a:solidFill>
                  <a:srgbClr val="655E39"/>
                </a:solidFill>
                <a:latin typeface="Lucida Sans Unicode" pitchFamily="34" charset="0"/>
                <a:cs typeface="Lucida Sans Unicode" pitchFamily="34" charset="0"/>
              </a:rPr>
              <a:t>Department of Criminology, University of Leicester, Leicester, U.K.</a:t>
            </a:r>
            <a:endParaRPr lang="en-US" sz="1200" i="1" dirty="0">
              <a:solidFill>
                <a:srgbClr val="655E39"/>
              </a:solidFill>
              <a:latin typeface="Lucida Sans Unicode" pitchFamily="34" charset="0"/>
              <a:cs typeface="Lucida Sans Unicode" pitchFamily="34" charset="0"/>
            </a:endParaRPr>
          </a:p>
        </p:txBody>
      </p:sp>
      <p:sp>
        <p:nvSpPr>
          <p:cNvPr id="4" name="TextBox 3"/>
          <p:cNvSpPr txBox="1"/>
          <p:nvPr/>
        </p:nvSpPr>
        <p:spPr>
          <a:xfrm>
            <a:off x="2590799" y="1774760"/>
            <a:ext cx="3895725" cy="2292935"/>
          </a:xfrm>
          <a:prstGeom prst="rect">
            <a:avLst/>
          </a:prstGeom>
          <a:noFill/>
        </p:spPr>
        <p:txBody>
          <a:bodyPr wrap="square" rtlCol="0">
            <a:spAutoFit/>
          </a:bodyPr>
          <a:lstStyle/>
          <a:p>
            <a:pPr algn="just"/>
            <a:r>
              <a:rPr lang="en-US" sz="1100" dirty="0">
                <a:solidFill>
                  <a:srgbClr val="655E39"/>
                </a:solidFill>
                <a:latin typeface="Lucida Sans Unicode" pitchFamily="34" charset="0"/>
                <a:cs typeface="Lucida Sans Unicode" pitchFamily="34" charset="0"/>
              </a:rPr>
              <a:t>Since the 1970s many thousands of people have been arrested for carrying cocaine, heroin and other drugs across international borders, filling prisons across South America and beyond (</a:t>
            </a:r>
            <a:r>
              <a:rPr lang="en-US" sz="1100" dirty="0" err="1">
                <a:solidFill>
                  <a:srgbClr val="655E39"/>
                </a:solidFill>
                <a:latin typeface="Lucida Sans Unicode" pitchFamily="34" charset="0"/>
                <a:cs typeface="Lucida Sans Unicode" pitchFamily="34" charset="0"/>
              </a:rPr>
              <a:t>Bewley</a:t>
            </a:r>
            <a:r>
              <a:rPr lang="en-US" sz="1100" dirty="0">
                <a:solidFill>
                  <a:srgbClr val="655E39"/>
                </a:solidFill>
                <a:latin typeface="Lucida Sans Unicode" pitchFamily="34" charset="0"/>
                <a:cs typeface="Lucida Sans Unicode" pitchFamily="34" charset="0"/>
              </a:rPr>
              <a:t>-Taylor et al</a:t>
            </a:r>
            <a:r>
              <a:rPr lang="en-US" sz="1100" dirty="0" smtClean="0">
                <a:solidFill>
                  <a:srgbClr val="655E39"/>
                </a:solidFill>
                <a:latin typeface="Lucida Sans Unicode" pitchFamily="34" charset="0"/>
                <a:cs typeface="Lucida Sans Unicode" pitchFamily="34" charset="0"/>
              </a:rPr>
              <a:t>., </a:t>
            </a:r>
            <a:r>
              <a:rPr lang="en-US" sz="1100" dirty="0">
                <a:solidFill>
                  <a:srgbClr val="655E39"/>
                </a:solidFill>
                <a:latin typeface="Lucida Sans Unicode" pitchFamily="34" charset="0"/>
                <a:cs typeface="Lucida Sans Unicode" pitchFamily="34" charset="0"/>
              </a:rPr>
              <a:t>2009; </a:t>
            </a:r>
            <a:r>
              <a:rPr lang="en-US" sz="1100" dirty="0" err="1">
                <a:solidFill>
                  <a:srgbClr val="655E39"/>
                </a:solidFill>
                <a:latin typeface="Lucida Sans Unicode" pitchFamily="34" charset="0"/>
                <a:cs typeface="Lucida Sans Unicode" pitchFamily="34" charset="0"/>
              </a:rPr>
              <a:t>Metaal</a:t>
            </a:r>
            <a:r>
              <a:rPr lang="en-US" sz="1100" dirty="0">
                <a:solidFill>
                  <a:srgbClr val="655E39"/>
                </a:solidFill>
                <a:latin typeface="Lucida Sans Unicode" pitchFamily="34" charset="0"/>
                <a:cs typeface="Lucida Sans Unicode" pitchFamily="34" charset="0"/>
              </a:rPr>
              <a:t> and </a:t>
            </a:r>
            <a:r>
              <a:rPr lang="en-US" sz="1100" dirty="0" smtClean="0">
                <a:solidFill>
                  <a:srgbClr val="655E39"/>
                </a:solidFill>
                <a:latin typeface="Lucida Sans Unicode" pitchFamily="34" charset="0"/>
                <a:cs typeface="Lucida Sans Unicode" pitchFamily="34" charset="0"/>
              </a:rPr>
              <a:t>Youngers, </a:t>
            </a:r>
            <a:r>
              <a:rPr lang="en-US" sz="1100" dirty="0">
                <a:solidFill>
                  <a:srgbClr val="655E39"/>
                </a:solidFill>
                <a:latin typeface="Lucida Sans Unicode" pitchFamily="34" charset="0"/>
                <a:cs typeface="Lucida Sans Unicode" pitchFamily="34" charset="0"/>
              </a:rPr>
              <a:t>2011).  The notion of the ‘drug mule’ is historically novel, but is ubiquitous today. At its mention, most readers will have in mind someone who is female, probably foreign and in all likelihood forced into trafficking by either poverty or exploitation whose </a:t>
            </a:r>
            <a:r>
              <a:rPr lang="en-US" sz="1100" dirty="0" smtClean="0">
                <a:solidFill>
                  <a:srgbClr val="655E39"/>
                </a:solidFill>
                <a:latin typeface="Lucida Sans Unicode" pitchFamily="34" charset="0"/>
                <a:cs typeface="Lucida Sans Unicode" pitchFamily="34" charset="0"/>
              </a:rPr>
              <a:t>‘labor’ </a:t>
            </a:r>
            <a:r>
              <a:rPr lang="en-US" sz="1100" dirty="0">
                <a:solidFill>
                  <a:srgbClr val="655E39"/>
                </a:solidFill>
                <a:latin typeface="Lucida Sans Unicode" pitchFamily="34" charset="0"/>
                <a:cs typeface="Lucida Sans Unicode" pitchFamily="34" charset="0"/>
              </a:rPr>
              <a:t>involves coercion and threat from strangers. My research seeks to excavate such misconceptions and understand the reality of the international cocaine trade. </a:t>
            </a:r>
            <a:endParaRPr lang="en-US" sz="1100" b="1" dirty="0">
              <a:solidFill>
                <a:srgbClr val="655E39"/>
              </a:solidFill>
              <a:latin typeface="Lucida Sans Unicode" pitchFamily="34" charset="0"/>
              <a:cs typeface="Lucida Sans Unicode" pitchFamily="34" charset="0"/>
            </a:endParaRPr>
          </a:p>
        </p:txBody>
      </p:sp>
      <p:sp>
        <p:nvSpPr>
          <p:cNvPr id="14" name="TextBox 13"/>
          <p:cNvSpPr txBox="1"/>
          <p:nvPr/>
        </p:nvSpPr>
        <p:spPr>
          <a:xfrm>
            <a:off x="381000" y="4068663"/>
            <a:ext cx="6019800" cy="4770537"/>
          </a:xfrm>
          <a:prstGeom prst="rect">
            <a:avLst/>
          </a:prstGeom>
          <a:noFill/>
        </p:spPr>
        <p:txBody>
          <a:bodyPr wrap="square" rtlCol="0">
            <a:spAutoFit/>
          </a:bodyPr>
          <a:lstStyle/>
          <a:p>
            <a:pPr algn="just">
              <a:spcAft>
                <a:spcPts val="300"/>
              </a:spcAft>
            </a:pPr>
            <a:r>
              <a:rPr lang="en-US" sz="1050" dirty="0">
                <a:latin typeface="Lucida Sans Unicode" pitchFamily="34" charset="0"/>
                <a:cs typeface="Lucida Sans Unicode" pitchFamily="34" charset="0"/>
              </a:rPr>
              <a:t>Firstly, it is necessary to disrupt these standard gendered notions about the </a:t>
            </a:r>
            <a:r>
              <a:rPr lang="en-US" sz="1050" dirty="0" smtClean="0">
                <a:latin typeface="Lucida Sans Unicode" pitchFamily="34" charset="0"/>
                <a:cs typeface="Lucida Sans Unicode" pitchFamily="34" charset="0"/>
              </a:rPr>
              <a:t>organization </a:t>
            </a:r>
            <a:r>
              <a:rPr lang="en-US" sz="1050" dirty="0">
                <a:latin typeface="Lucida Sans Unicode" pitchFamily="34" charset="0"/>
                <a:cs typeface="Lucida Sans Unicode" pitchFamily="34" charset="0"/>
              </a:rPr>
              <a:t>of gender in the drug trade. Many years ago, Penny Green noted that: </a:t>
            </a:r>
          </a:p>
          <a:p>
            <a:pPr marL="228600" algn="just">
              <a:spcAft>
                <a:spcPts val="300"/>
              </a:spcAft>
            </a:pPr>
            <a:r>
              <a:rPr lang="en-US" sz="1050" dirty="0" smtClean="0">
                <a:latin typeface="Lucida Sans Unicode" pitchFamily="34" charset="0"/>
                <a:cs typeface="Lucida Sans Unicode" pitchFamily="34" charset="0"/>
              </a:rPr>
              <a:t>One </a:t>
            </a:r>
            <a:r>
              <a:rPr lang="en-US" sz="1050" dirty="0">
                <a:latin typeface="Lucida Sans Unicode" pitchFamily="34" charset="0"/>
                <a:cs typeface="Lucida Sans Unicode" pitchFamily="34" charset="0"/>
              </a:rPr>
              <a:t>of the linguistic legacies of the </a:t>
            </a:r>
            <a:r>
              <a:rPr lang="en-US" sz="1050" dirty="0" smtClean="0">
                <a:latin typeface="Lucida Sans Unicode" pitchFamily="34" charset="0"/>
                <a:cs typeface="Lucida Sans Unicode" pitchFamily="34" charset="0"/>
              </a:rPr>
              <a:t>1980s </a:t>
            </a:r>
            <a:r>
              <a:rPr lang="en-US" sz="1050" dirty="0">
                <a:latin typeface="Lucida Sans Unicode" pitchFamily="34" charset="0"/>
                <a:cs typeface="Lucida Sans Unicode" pitchFamily="34" charset="0"/>
              </a:rPr>
              <a:t>was the transformation of the ‘drug trafficker’ into an ideological cue, a shorthand reference encompassing the menace, evil, greed, depravity and corruption (moral financial and political) required to ease the passage of repressive anti-drug legislation and policies (</a:t>
            </a:r>
            <a:r>
              <a:rPr lang="en-US" sz="1050" dirty="0" smtClean="0">
                <a:latin typeface="Lucida Sans Unicode" pitchFamily="34" charset="0"/>
                <a:cs typeface="Lucida Sans Unicode" pitchFamily="34" charset="0"/>
              </a:rPr>
              <a:t>1998, p.78</a:t>
            </a:r>
            <a:r>
              <a:rPr lang="en-US" sz="1050" dirty="0">
                <a:latin typeface="Lucida Sans Unicode" pitchFamily="34" charset="0"/>
                <a:cs typeface="Lucida Sans Unicode" pitchFamily="34" charset="0"/>
              </a:rPr>
              <a:t>). </a:t>
            </a:r>
          </a:p>
          <a:p>
            <a:pPr algn="just">
              <a:spcAft>
                <a:spcPts val="300"/>
              </a:spcAft>
            </a:pPr>
            <a:endParaRPr lang="en-US" sz="600" dirty="0">
              <a:latin typeface="Lucida Sans Unicode" pitchFamily="34" charset="0"/>
              <a:cs typeface="Lucida Sans Unicode" pitchFamily="34" charset="0"/>
            </a:endParaRPr>
          </a:p>
          <a:p>
            <a:pPr algn="just">
              <a:spcAft>
                <a:spcPts val="300"/>
              </a:spcAft>
            </a:pPr>
            <a:r>
              <a:rPr lang="en-US" sz="1050" dirty="0">
                <a:latin typeface="Lucida Sans Unicode" pitchFamily="34" charset="0"/>
                <a:cs typeface="Lucida Sans Unicode" pitchFamily="34" charset="0"/>
              </a:rPr>
              <a:t>I would argue that, in parallel, the notion of the exploited, female drug mule serves much the same purpose, serving as shorthand for the danger wrought upon communities and families by the menace of the drug trade. These notions are common in drug war discourse and policy. For example, a recent United Nations resolution made several normative requests regarding the ‘protection’ of women and young girls from exploitation by traffickers (Fleetwood and </a:t>
            </a:r>
            <a:r>
              <a:rPr lang="en-US" sz="1050" dirty="0" smtClean="0">
                <a:latin typeface="Lucida Sans Unicode" pitchFamily="34" charset="0"/>
                <a:cs typeface="Lucida Sans Unicode" pitchFamily="34" charset="0"/>
              </a:rPr>
              <a:t>Haas, </a:t>
            </a:r>
            <a:r>
              <a:rPr lang="en-US" sz="1050" dirty="0">
                <a:latin typeface="Lucida Sans Unicode" pitchFamily="34" charset="0"/>
                <a:cs typeface="Lucida Sans Unicode" pitchFamily="34" charset="0"/>
              </a:rPr>
              <a:t>2011). </a:t>
            </a:r>
            <a:endParaRPr lang="en-US" sz="1050" dirty="0" smtClean="0">
              <a:latin typeface="Lucida Sans Unicode" pitchFamily="34" charset="0"/>
              <a:cs typeface="Lucida Sans Unicode" pitchFamily="34" charset="0"/>
            </a:endParaRPr>
          </a:p>
          <a:p>
            <a:pPr algn="just">
              <a:spcAft>
                <a:spcPts val="300"/>
              </a:spcAft>
            </a:pPr>
            <a:endParaRPr lang="en-US" sz="800" dirty="0">
              <a:latin typeface="Lucida Sans Unicode" pitchFamily="34" charset="0"/>
              <a:cs typeface="Lucida Sans Unicode" pitchFamily="34" charset="0"/>
            </a:endParaRPr>
          </a:p>
          <a:p>
            <a:pPr algn="just">
              <a:spcAft>
                <a:spcPts val="300"/>
              </a:spcAft>
            </a:pPr>
            <a:r>
              <a:rPr lang="en-US" sz="1050" dirty="0">
                <a:latin typeface="Lucida Sans Unicode" pitchFamily="34" charset="0"/>
                <a:cs typeface="Lucida Sans Unicode" pitchFamily="34" charset="0"/>
              </a:rPr>
              <a:t>These gendered notions about the macho trafficker, and exploited female mule have little basis in fact. For a start, most mules are probably male. Research on those arrested for drug importation offences routine reports that 70-80% of those are men (</a:t>
            </a:r>
            <a:r>
              <a:rPr lang="en-US" sz="1050" dirty="0" smtClean="0">
                <a:latin typeface="Lucida Sans Unicode" pitchFamily="34" charset="0"/>
                <a:cs typeface="Lucida Sans Unicode" pitchFamily="34" charset="0"/>
              </a:rPr>
              <a:t>Green, </a:t>
            </a:r>
            <a:r>
              <a:rPr lang="en-US" sz="1050" dirty="0">
                <a:latin typeface="Lucida Sans Unicode" pitchFamily="34" charset="0"/>
                <a:cs typeface="Lucida Sans Unicode" pitchFamily="34" charset="0"/>
              </a:rPr>
              <a:t>1998; Harper et al</a:t>
            </a:r>
            <a:r>
              <a:rPr lang="en-US" sz="1050" dirty="0" smtClean="0">
                <a:latin typeface="Lucida Sans Unicode" pitchFamily="34" charset="0"/>
                <a:cs typeface="Lucida Sans Unicode" pitchFamily="34" charset="0"/>
              </a:rPr>
              <a:t>., </a:t>
            </a:r>
            <a:r>
              <a:rPr lang="en-US" sz="1050" dirty="0">
                <a:latin typeface="Lucida Sans Unicode" pitchFamily="34" charset="0"/>
                <a:cs typeface="Lucida Sans Unicode" pitchFamily="34" charset="0"/>
              </a:rPr>
              <a:t>2000). This is certainly more than might be expected, given that women typically commit 10% of all crime (</a:t>
            </a:r>
            <a:r>
              <a:rPr lang="en-US" sz="1050" dirty="0" err="1" smtClean="0">
                <a:latin typeface="Lucida Sans Unicode" pitchFamily="34" charset="0"/>
                <a:cs typeface="Lucida Sans Unicode" pitchFamily="34" charset="0"/>
              </a:rPr>
              <a:t>Renzetti</a:t>
            </a:r>
            <a:r>
              <a:rPr lang="en-US" sz="1050" dirty="0" smtClean="0">
                <a:latin typeface="Lucida Sans Unicode" pitchFamily="34" charset="0"/>
                <a:cs typeface="Lucida Sans Unicode" pitchFamily="34" charset="0"/>
              </a:rPr>
              <a:t>, </a:t>
            </a:r>
            <a:r>
              <a:rPr lang="en-US" sz="1050" dirty="0">
                <a:latin typeface="Lucida Sans Unicode" pitchFamily="34" charset="0"/>
                <a:cs typeface="Lucida Sans Unicode" pitchFamily="34" charset="0"/>
              </a:rPr>
              <a:t>2013). And although it is difficult to know exactly what these people were doing when they were arrested (carrying their own drugs, or someone else’s), they make clear that carrying drugs across borders is by no means a ‘female’ type of crime. As an aside, that there have historically been women at the ‘top’ , albeit as exceptions to the general rule (</a:t>
            </a:r>
            <a:r>
              <a:rPr lang="en-US" sz="1050" dirty="0" smtClean="0">
                <a:latin typeface="Lucida Sans Unicode" pitchFamily="34" charset="0"/>
                <a:cs typeface="Lucida Sans Unicode" pitchFamily="34" charset="0"/>
              </a:rPr>
              <a:t>Campbell, </a:t>
            </a:r>
            <a:r>
              <a:rPr lang="en-US" sz="1050" dirty="0">
                <a:latin typeface="Lucida Sans Unicode" pitchFamily="34" charset="0"/>
                <a:cs typeface="Lucida Sans Unicode" pitchFamily="34" charset="0"/>
              </a:rPr>
              <a:t>2009). Most interestingly, since the 1990s researchers have noted a diversification in the types of people who are drug ‘mules’. Drawing on ethnographic research with Colombian traffickers in the Netherlands, </a:t>
            </a:r>
            <a:r>
              <a:rPr lang="en-US" sz="1050" dirty="0" err="1">
                <a:latin typeface="Lucida Sans Unicode" pitchFamily="34" charset="0"/>
                <a:cs typeface="Lucida Sans Unicode" pitchFamily="34" charset="0"/>
              </a:rPr>
              <a:t>Zaitch</a:t>
            </a:r>
            <a:r>
              <a:rPr lang="en-US" sz="1050" dirty="0">
                <a:latin typeface="Lucida Sans Unicode" pitchFamily="34" charset="0"/>
                <a:cs typeface="Lucida Sans Unicode" pitchFamily="34" charset="0"/>
              </a:rPr>
              <a:t> noted: ‘Increasing global drug enforcement efforts pushed cocaine exporters to use less vulnerable couriers, more men, younger or older people, better off individuals with steady jobs, frequent flyers and more Colombians living abroad’ (</a:t>
            </a:r>
            <a:r>
              <a:rPr lang="en-US" sz="1050" dirty="0" smtClean="0">
                <a:latin typeface="Lucida Sans Unicode" pitchFamily="34" charset="0"/>
                <a:cs typeface="Lucida Sans Unicode" pitchFamily="34" charset="0"/>
              </a:rPr>
              <a:t>2002, p.146</a:t>
            </a:r>
            <a:r>
              <a:rPr lang="en-US" sz="1050" dirty="0">
                <a:latin typeface="Lucida Sans Unicode" pitchFamily="34" charset="0"/>
                <a:cs typeface="Lucida Sans Unicode" pitchFamily="34" charset="0"/>
              </a:rPr>
              <a:t>). </a:t>
            </a:r>
          </a:p>
        </p:txBody>
      </p:sp>
      <p:sp>
        <p:nvSpPr>
          <p:cNvPr id="9" name="Rectangle 8"/>
          <p:cNvSpPr/>
          <p:nvPr/>
        </p:nvSpPr>
        <p:spPr>
          <a:xfrm>
            <a:off x="228600" y="8806190"/>
            <a:ext cx="1447832" cy="261610"/>
          </a:xfrm>
          <a:prstGeom prst="rect">
            <a:avLst/>
          </a:prstGeom>
        </p:spPr>
        <p:txBody>
          <a:bodyPr wrap="none">
            <a:spAutoFit/>
          </a:bodyPr>
          <a:lstStyle/>
          <a:p>
            <a:pPr lvl="0" algn="just"/>
            <a:r>
              <a:rPr lang="en-US" sz="1100" i="1" dirty="0">
                <a:solidFill>
                  <a:prstClr val="black"/>
                </a:solidFill>
                <a:latin typeface="Lucida Sans Unicode" pitchFamily="34" charset="0"/>
                <a:cs typeface="Lucida Sans Unicode" pitchFamily="34" charset="0"/>
              </a:rPr>
              <a:t>(</a:t>
            </a:r>
            <a:r>
              <a:rPr lang="en-US" sz="900" i="1" dirty="0">
                <a:solidFill>
                  <a:prstClr val="black"/>
                </a:solidFill>
                <a:latin typeface="Lucida Sans Unicode" pitchFamily="34" charset="0"/>
                <a:cs typeface="Lucida Sans Unicode" pitchFamily="34" charset="0"/>
              </a:rPr>
              <a:t>Continued on page </a:t>
            </a:r>
            <a:r>
              <a:rPr lang="en-US" sz="900" i="1" dirty="0" smtClean="0">
                <a:solidFill>
                  <a:prstClr val="black"/>
                </a:solidFill>
                <a:latin typeface="Lucida Sans Unicode" pitchFamily="34" charset="0"/>
                <a:cs typeface="Lucida Sans Unicode" pitchFamily="34" charset="0"/>
              </a:rPr>
              <a:t>8)</a:t>
            </a:r>
            <a:endParaRPr lang="en-US" sz="900" i="1" dirty="0">
              <a:solidFill>
                <a:prstClr val="black"/>
              </a:solidFill>
              <a:latin typeface="Lucida Sans Unicode" pitchFamily="34" charset="0"/>
              <a:cs typeface="Lucida Sans Unicode" pitchFamily="34" charset="0"/>
            </a:endParaRPr>
          </a:p>
        </p:txBody>
      </p:sp>
      <p:pic>
        <p:nvPicPr>
          <p:cNvPr id="3074"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1172872" y="1774760"/>
            <a:ext cx="1322678" cy="151163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Rectangle 11"/>
          <p:cNvSpPr/>
          <p:nvPr/>
        </p:nvSpPr>
        <p:spPr>
          <a:xfrm>
            <a:off x="1384347" y="3043595"/>
            <a:ext cx="1111203" cy="230832"/>
          </a:xfrm>
          <a:prstGeom prst="rect">
            <a:avLst/>
          </a:prstGeom>
        </p:spPr>
        <p:txBody>
          <a:bodyPr wrap="none">
            <a:spAutoFit/>
          </a:bodyPr>
          <a:lstStyle/>
          <a:p>
            <a:pPr lvl="0" algn="ctr" fontAlgn="base">
              <a:spcBef>
                <a:spcPct val="0"/>
              </a:spcBef>
              <a:spcAft>
                <a:spcPct val="0"/>
              </a:spcAft>
            </a:pPr>
            <a:r>
              <a:rPr lang="en-US" sz="900" b="1" i="1" dirty="0" smtClean="0">
                <a:solidFill>
                  <a:schemeClr val="bg1"/>
                </a:solidFill>
                <a:latin typeface="Times New Roman" pitchFamily="18" charset="0"/>
                <a:cs typeface="Arial" pitchFamily="34" charset="0"/>
              </a:rPr>
              <a:t>Jennifer Fleetwood</a:t>
            </a:r>
            <a:endParaRPr lang="en-US" sz="900" dirty="0">
              <a:solidFill>
                <a:schemeClr val="bg1"/>
              </a:solidFill>
              <a:latin typeface="Arial" pitchFamily="34" charset="0"/>
              <a:cs typeface="Arial" pitchFamily="34" charset="0"/>
            </a:endParaRPr>
          </a:p>
        </p:txBody>
      </p:sp>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6700" y="2286000"/>
            <a:ext cx="979487" cy="15310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86395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8</a:t>
            </a:r>
            <a:endParaRPr lang="en-US" sz="1200" b="1" dirty="0">
              <a:solidFill>
                <a:srgbClr val="655E39"/>
              </a:solidFill>
              <a:latin typeface="Papyrus" pitchFamily="66" charset="0"/>
            </a:endParaRPr>
          </a:p>
        </p:txBody>
      </p:sp>
      <p:sp>
        <p:nvSpPr>
          <p:cNvPr id="14" name="TextBox 13"/>
          <p:cNvSpPr txBox="1"/>
          <p:nvPr/>
        </p:nvSpPr>
        <p:spPr>
          <a:xfrm>
            <a:off x="371474" y="1425689"/>
            <a:ext cx="6105525" cy="5478423"/>
          </a:xfrm>
          <a:prstGeom prst="rect">
            <a:avLst/>
          </a:prstGeom>
          <a:noFill/>
        </p:spPr>
        <p:txBody>
          <a:bodyPr wrap="square" rtlCol="0">
            <a:spAutoFit/>
          </a:bodyPr>
          <a:lstStyle/>
          <a:p>
            <a:pPr algn="just"/>
            <a:r>
              <a:rPr lang="en-US" sz="1000" dirty="0">
                <a:latin typeface="Lucida Sans Unicode" panose="020B0602030504020204" pitchFamily="34" charset="0"/>
                <a:cs typeface="Lucida Sans Unicode" panose="020B0602030504020204" pitchFamily="34" charset="0"/>
              </a:rPr>
              <a:t>My forthcoming book, </a:t>
            </a:r>
            <a:r>
              <a:rPr lang="en-US" sz="1000" b="1" dirty="0">
                <a:latin typeface="Lucida Sans Unicode" panose="020B0602030504020204" pitchFamily="34" charset="0"/>
                <a:cs typeface="Lucida Sans Unicode" panose="020B0602030504020204" pitchFamily="34" charset="0"/>
              </a:rPr>
              <a:t>Drug mules: </a:t>
            </a:r>
            <a:r>
              <a:rPr lang="en-US" sz="1000" b="1" dirty="0" smtClean="0">
                <a:latin typeface="Lucida Sans Unicode" panose="020B0602030504020204" pitchFamily="34" charset="0"/>
                <a:cs typeface="Lucida Sans Unicode" panose="020B0602030504020204" pitchFamily="34" charset="0"/>
              </a:rPr>
              <a:t>Women </a:t>
            </a:r>
            <a:r>
              <a:rPr lang="en-US" sz="1000" b="1" dirty="0">
                <a:latin typeface="Lucida Sans Unicode" panose="020B0602030504020204" pitchFamily="34" charset="0"/>
                <a:cs typeface="Lucida Sans Unicode" panose="020B0602030504020204" pitchFamily="34" charset="0"/>
              </a:rPr>
              <a:t>in the international cocaine trade</a:t>
            </a:r>
            <a:r>
              <a:rPr lang="en-US" sz="1000" dirty="0">
                <a:latin typeface="Lucida Sans Unicode" panose="020B0602030504020204" pitchFamily="34" charset="0"/>
                <a:cs typeface="Lucida Sans Unicode" panose="020B0602030504020204" pitchFamily="34" charset="0"/>
              </a:rPr>
              <a:t>, explores the reality of gender in the international drug trade, drawing on interviews with women, and men imprisoned in Ecuador. What follows is a very brief summary of some findings. </a:t>
            </a:r>
            <a:endParaRPr lang="en-US" sz="1000" dirty="0" smtClean="0">
              <a:latin typeface="Lucida Sans Unicode" panose="020B0602030504020204" pitchFamily="34" charset="0"/>
              <a:cs typeface="Lucida Sans Unicode" panose="020B0602030504020204" pitchFamily="34" charset="0"/>
            </a:endParaRPr>
          </a:p>
          <a:p>
            <a:pPr algn="just"/>
            <a:endParaRPr lang="en-US" sz="1000" dirty="0">
              <a:latin typeface="Lucida Sans Unicode" panose="020B0602030504020204" pitchFamily="34" charset="0"/>
              <a:cs typeface="Lucida Sans Unicode" panose="020B0602030504020204" pitchFamily="34" charset="0"/>
            </a:endParaRPr>
          </a:p>
          <a:p>
            <a:pPr algn="just"/>
            <a:r>
              <a:rPr lang="en-US" sz="1000" dirty="0">
                <a:latin typeface="Lucida Sans Unicode" panose="020B0602030504020204" pitchFamily="34" charset="0"/>
                <a:cs typeface="Lucida Sans Unicode" panose="020B0602030504020204" pitchFamily="34" charset="0"/>
              </a:rPr>
              <a:t>Firstly, mules are sometimes compelled to traffic through threats and coercion, not from ‘gangsters’, but by friends and sometimes family. Interestingly, men as well as women reported being coerced, however mules more commonly reported seeking out opportunities to traffic due to financial pressures, including debts. These circumstances were inevitably gendered: women were much more likely to report caring responsibilities, for example. Interestingly, traffickers preferred to work with men, considering women to be a liability (more likely to back out, or snitch to the police should they be arrested, for example). </a:t>
            </a:r>
            <a:endParaRPr lang="en-US" sz="1000" dirty="0" smtClean="0">
              <a:latin typeface="Lucida Sans Unicode" panose="020B0602030504020204" pitchFamily="34" charset="0"/>
              <a:cs typeface="Lucida Sans Unicode" panose="020B0602030504020204" pitchFamily="34" charset="0"/>
            </a:endParaRPr>
          </a:p>
          <a:p>
            <a:pPr algn="just"/>
            <a:endParaRPr lang="en-US" sz="1000" dirty="0">
              <a:latin typeface="Lucida Sans Unicode" panose="020B0602030504020204" pitchFamily="34" charset="0"/>
              <a:cs typeface="Lucida Sans Unicode" panose="020B0602030504020204" pitchFamily="34" charset="0"/>
            </a:endParaRPr>
          </a:p>
          <a:p>
            <a:pPr algn="just"/>
            <a:r>
              <a:rPr lang="en-US" sz="1000" dirty="0">
                <a:latin typeface="Lucida Sans Unicode" panose="020B0602030504020204" pitchFamily="34" charset="0"/>
                <a:cs typeface="Lucida Sans Unicode" panose="020B0602030504020204" pitchFamily="34" charset="0"/>
              </a:rPr>
              <a:t>Surprisingly, the processes and </a:t>
            </a:r>
            <a:r>
              <a:rPr lang="en-US" sz="1000" dirty="0" smtClean="0">
                <a:latin typeface="Lucida Sans Unicode" panose="020B0602030504020204" pitchFamily="34" charset="0"/>
                <a:cs typeface="Lucida Sans Unicode" panose="020B0602030504020204" pitchFamily="34" charset="0"/>
              </a:rPr>
              <a:t>organization </a:t>
            </a:r>
            <a:r>
              <a:rPr lang="en-US" sz="1000" dirty="0">
                <a:latin typeface="Lucida Sans Unicode" panose="020B0602030504020204" pitchFamily="34" charset="0"/>
                <a:cs typeface="Lucida Sans Unicode" panose="020B0602030504020204" pitchFamily="34" charset="0"/>
              </a:rPr>
              <a:t>which surrounded sending drugs via mule was not especially gendered. Whilst it might have been expected that women’s gender would make them more vulnerable to exploitation, threats and actual violence, this was not the case as traffickers treated mules in a broadly similar way regardless of gender. This was mainly a consequence of the fact that the processes surrounding mule-work effectively ‘designed out’ the need for (or possibility of) the mule’s involvement. This included decisions about quantity, drug and how it would be concealed. Recruiters admitted lying to mules about what they would carry and </a:t>
            </a:r>
            <a:r>
              <a:rPr lang="en-US" sz="1000" dirty="0" smtClean="0">
                <a:latin typeface="Lucida Sans Unicode" panose="020B0602030504020204" pitchFamily="34" charset="0"/>
                <a:cs typeface="Lucida Sans Unicode" panose="020B0602030504020204" pitchFamily="34" charset="0"/>
              </a:rPr>
              <a:t>since </a:t>
            </a:r>
            <a:r>
              <a:rPr lang="en-US" sz="1000" dirty="0">
                <a:latin typeface="Lucida Sans Unicode" panose="020B0602030504020204" pitchFamily="34" charset="0"/>
                <a:cs typeface="Lucida Sans Unicode" panose="020B0602030504020204" pitchFamily="34" charset="0"/>
              </a:rPr>
              <a:t>drugs always arrived pre-packaged, mules had no way of knowing what they are carrying. Unsurprisingly, several mules were arrested with a far larger quantity and drug than they had agreed (this impacted on their sentence). Finally, my research found that once mules had agreed to traffic drugs, there was no way out. Even mules who considered themselves to be willingly carrying drugs could not have chosen otherwise. </a:t>
            </a:r>
            <a:endParaRPr lang="en-US" sz="1000" dirty="0" smtClean="0">
              <a:latin typeface="Lucida Sans Unicode" panose="020B0602030504020204" pitchFamily="34" charset="0"/>
              <a:cs typeface="Lucida Sans Unicode" panose="020B0602030504020204" pitchFamily="34" charset="0"/>
            </a:endParaRPr>
          </a:p>
          <a:p>
            <a:pPr algn="just"/>
            <a:endParaRPr lang="en-US" sz="1000" dirty="0">
              <a:latin typeface="Lucida Sans Unicode" panose="020B0602030504020204" pitchFamily="34" charset="0"/>
              <a:cs typeface="Lucida Sans Unicode" panose="020B0602030504020204" pitchFamily="34" charset="0"/>
            </a:endParaRPr>
          </a:p>
          <a:p>
            <a:pPr algn="just"/>
            <a:r>
              <a:rPr lang="en-US" sz="1000" dirty="0">
                <a:latin typeface="Lucida Sans Unicode" panose="020B0602030504020204" pitchFamily="34" charset="0"/>
                <a:cs typeface="Lucida Sans Unicode" panose="020B0602030504020204" pitchFamily="34" charset="0"/>
              </a:rPr>
              <a:t> The picture emerging is that the work of the mule is exploitative: not due to the people involved, or their gender but rather due to the way that trafficking is </a:t>
            </a:r>
            <a:r>
              <a:rPr lang="en-US" sz="1000" dirty="0" smtClean="0">
                <a:latin typeface="Lucida Sans Unicode" panose="020B0602030504020204" pitchFamily="34" charset="0"/>
                <a:cs typeface="Lucida Sans Unicode" panose="020B0602030504020204" pitchFamily="34" charset="0"/>
              </a:rPr>
              <a:t>organized. </a:t>
            </a:r>
            <a:r>
              <a:rPr lang="en-US" sz="1000" dirty="0">
                <a:latin typeface="Lucida Sans Unicode" panose="020B0602030504020204" pitchFamily="34" charset="0"/>
                <a:cs typeface="Lucida Sans Unicode" panose="020B0602030504020204" pitchFamily="34" charset="0"/>
              </a:rPr>
              <a:t>So although women mules experienced exploitation (and sometimes threats and violence), their gender had little bearing on their exploitation when read in the context of mule-work generally. </a:t>
            </a:r>
            <a:endParaRPr lang="en-US" sz="1000" dirty="0" smtClean="0">
              <a:latin typeface="Lucida Sans Unicode" panose="020B0602030504020204" pitchFamily="34" charset="0"/>
              <a:cs typeface="Lucida Sans Unicode" panose="020B0602030504020204" pitchFamily="34" charset="0"/>
            </a:endParaRPr>
          </a:p>
          <a:p>
            <a:pPr algn="just"/>
            <a:endParaRPr lang="en-US" sz="1000" dirty="0">
              <a:latin typeface="Lucida Sans Unicode" panose="020B0602030504020204" pitchFamily="34" charset="0"/>
              <a:cs typeface="Lucida Sans Unicode" panose="020B0602030504020204" pitchFamily="34" charset="0"/>
            </a:endParaRPr>
          </a:p>
          <a:p>
            <a:pPr algn="just"/>
            <a:r>
              <a:rPr lang="en-US" sz="1000" dirty="0">
                <a:latin typeface="Lucida Sans Unicode" panose="020B0602030504020204" pitchFamily="34" charset="0"/>
                <a:cs typeface="Lucida Sans Unicode" panose="020B0602030504020204" pitchFamily="34" charset="0"/>
              </a:rPr>
              <a:t>Two brief conclusions. Firstly, whilst excellent research has challenged mafia myths about cartels and mafia bosses (</a:t>
            </a:r>
            <a:r>
              <a:rPr lang="en-US" sz="1000" dirty="0" err="1" smtClean="0">
                <a:latin typeface="Lucida Sans Unicode" panose="020B0602030504020204" pitchFamily="34" charset="0"/>
                <a:cs typeface="Lucida Sans Unicode" panose="020B0602030504020204" pitchFamily="34" charset="0"/>
              </a:rPr>
              <a:t>Zaitch</a:t>
            </a:r>
            <a:r>
              <a:rPr lang="en-US" sz="1000" dirty="0" smtClean="0">
                <a:latin typeface="Lucida Sans Unicode" panose="020B0602030504020204" pitchFamily="34" charset="0"/>
                <a:cs typeface="Lucida Sans Unicode" panose="020B0602030504020204" pitchFamily="34" charset="0"/>
              </a:rPr>
              <a:t>, </a:t>
            </a:r>
            <a:r>
              <a:rPr lang="en-US" sz="1000" dirty="0">
                <a:latin typeface="Lucida Sans Unicode" panose="020B0602030504020204" pitchFamily="34" charset="0"/>
                <a:cs typeface="Lucida Sans Unicode" panose="020B0602030504020204" pitchFamily="34" charset="0"/>
              </a:rPr>
              <a:t>2002; </a:t>
            </a:r>
            <a:r>
              <a:rPr lang="en-US" sz="1000" dirty="0" smtClean="0">
                <a:latin typeface="Lucida Sans Unicode" panose="020B0602030504020204" pitchFamily="34" charset="0"/>
                <a:cs typeface="Lucida Sans Unicode" panose="020B0602030504020204" pitchFamily="34" charset="0"/>
              </a:rPr>
              <a:t>Kenney, </a:t>
            </a:r>
            <a:r>
              <a:rPr lang="en-US" sz="1000" dirty="0">
                <a:latin typeface="Lucida Sans Unicode" panose="020B0602030504020204" pitchFamily="34" charset="0"/>
                <a:cs typeface="Lucida Sans Unicode" panose="020B0602030504020204" pitchFamily="34" charset="0"/>
              </a:rPr>
              <a:t>2007), the same needs to be done for women in drug trafficking. Secondly, examining trafficking processes does much to disrupt notions about women’s powerlessness, and opens up new understandings of exploitation in international drug trafficking. </a:t>
            </a:r>
          </a:p>
        </p:txBody>
      </p:sp>
      <p:sp>
        <p:nvSpPr>
          <p:cNvPr id="7" name="TextBox 6"/>
          <p:cNvSpPr txBox="1"/>
          <p:nvPr/>
        </p:nvSpPr>
        <p:spPr>
          <a:xfrm>
            <a:off x="304801" y="862166"/>
            <a:ext cx="6172199" cy="584775"/>
          </a:xfrm>
          <a:prstGeom prst="rect">
            <a:avLst/>
          </a:prstGeom>
          <a:noFill/>
        </p:spPr>
        <p:txBody>
          <a:bodyPr wrap="square" rtlCol="0">
            <a:spAutoFit/>
          </a:bodyPr>
          <a:lstStyle/>
          <a:p>
            <a:pPr lvl="0"/>
            <a:r>
              <a:rPr lang="en-US" sz="2200" b="1" dirty="0" smtClean="0">
                <a:latin typeface="Lucida Sans Unicode" pitchFamily="34" charset="0"/>
                <a:cs typeface="Lucida Sans Unicode" pitchFamily="34" charset="0"/>
              </a:rPr>
              <a:t>Gendering the international drug trade </a:t>
            </a:r>
          </a:p>
          <a:p>
            <a:pPr lvl="0"/>
            <a:r>
              <a:rPr lang="en-US" sz="1000" b="1" i="1" dirty="0" smtClean="0">
                <a:solidFill>
                  <a:srgbClr val="655E39"/>
                </a:solidFill>
                <a:latin typeface="Lucida Sans Unicode" pitchFamily="34" charset="0"/>
                <a:cs typeface="Lucida Sans Unicode" pitchFamily="34" charset="0"/>
              </a:rPr>
              <a:t>(Continued)</a:t>
            </a:r>
            <a:r>
              <a:rPr lang="en-US" sz="1000" i="1" dirty="0" smtClean="0">
                <a:solidFill>
                  <a:srgbClr val="655E39"/>
                </a:solidFill>
                <a:latin typeface="Lucida Sans Unicode" pitchFamily="34" charset="0"/>
                <a:cs typeface="Lucida Sans Unicode" pitchFamily="34" charset="0"/>
              </a:rPr>
              <a:t>.</a:t>
            </a:r>
            <a:endParaRPr lang="en-US" sz="1000" i="1" dirty="0">
              <a:solidFill>
                <a:srgbClr val="655E39"/>
              </a:solidFill>
              <a:latin typeface="Lucida Sans Unicode" pitchFamily="34" charset="0"/>
              <a:cs typeface="Lucida Sans Unicode" pitchFamily="34" charset="0"/>
            </a:endParaRPr>
          </a:p>
        </p:txBody>
      </p:sp>
      <p:sp>
        <p:nvSpPr>
          <p:cNvPr id="2" name="TextBox 1"/>
          <p:cNvSpPr txBox="1"/>
          <p:nvPr/>
        </p:nvSpPr>
        <p:spPr>
          <a:xfrm>
            <a:off x="504823" y="6913642"/>
            <a:ext cx="5857875" cy="2185214"/>
          </a:xfrm>
          <a:prstGeom prst="rect">
            <a:avLst/>
          </a:prstGeom>
          <a:noFill/>
        </p:spPr>
        <p:txBody>
          <a:bodyPr wrap="square" rtlCol="0">
            <a:spAutoFit/>
          </a:bodyPr>
          <a:lstStyle/>
          <a:p>
            <a:r>
              <a:rPr lang="en-US" sz="800" dirty="0" err="1"/>
              <a:t>Bewley</a:t>
            </a:r>
            <a:r>
              <a:rPr lang="en-US" sz="800" dirty="0"/>
              <a:t>-Taylor, D., </a:t>
            </a:r>
            <a:r>
              <a:rPr lang="en-US" sz="800" dirty="0" err="1"/>
              <a:t>Hallam</a:t>
            </a:r>
            <a:r>
              <a:rPr lang="en-US" sz="800" dirty="0"/>
              <a:t>, C. &amp; Allen, R. (2009). The incarceration of drug offenders: An overview. The Beckley Foundation. Retrieved from http://www.beckleyfoundation.org/pdf/BF_Report_16.pdf </a:t>
            </a:r>
          </a:p>
          <a:p>
            <a:r>
              <a:rPr lang="en-US" sz="800" dirty="0"/>
              <a:t>Campbell, H. (2009). Drug War Zone: voices from the US-Mexico border, Austin, TX: University of Texas Press.</a:t>
            </a:r>
          </a:p>
          <a:p>
            <a:r>
              <a:rPr lang="en-US" sz="800" dirty="0"/>
              <a:t>Fleetwood, J. &amp; Haas, N.U. (2011). Gendering the agenda: women drug mules in resolution 52/1 of the Commission of Narcotic Drugs at the United Nations. Drugs and Alcohol Today, 11(4), 194–203.</a:t>
            </a:r>
          </a:p>
          <a:p>
            <a:r>
              <a:rPr lang="en-US" sz="800" dirty="0"/>
              <a:t>Green, P. (1998). Drugs, trafficking and criminal policy: the scapegoat strategy, Winchester: Waterside Press.</a:t>
            </a:r>
          </a:p>
          <a:p>
            <a:r>
              <a:rPr lang="en-US" sz="800" dirty="0"/>
              <a:t>Harper  L, R., Harper, G.C. &amp; Stockdale, J.E. (2000). The Role and Sentencing of Women in Drug Trafficking Crime. Legal and Criminological Psychology, 7(1), 101-114.</a:t>
            </a:r>
          </a:p>
          <a:p>
            <a:r>
              <a:rPr lang="en-US" sz="800" dirty="0"/>
              <a:t>Kenney, M. (2007). The Architecture of Drug Trafficking : Network Forms of </a:t>
            </a:r>
            <a:r>
              <a:rPr lang="en-US" sz="800" dirty="0" err="1"/>
              <a:t>Organisation</a:t>
            </a:r>
            <a:r>
              <a:rPr lang="en-US" sz="800" dirty="0"/>
              <a:t> in the Colombian Cocaine Trade. Global Crime, 8(3), 233–259.</a:t>
            </a:r>
          </a:p>
          <a:p>
            <a:r>
              <a:rPr lang="en-US" sz="800" dirty="0" err="1"/>
              <a:t>Metaal</a:t>
            </a:r>
            <a:r>
              <a:rPr lang="en-US" sz="800" dirty="0"/>
              <a:t>, P. &amp; Youngers, C. (2011). Systems overload: drug laws and prisons in Latin America. Transnational Institute/Washington Office on Latin America. Retrieved from http://www.druglawreform.info/images/stories/documents/Systems_Overload/TNI-Systems_Overload-def.pdf </a:t>
            </a:r>
          </a:p>
          <a:p>
            <a:r>
              <a:rPr lang="en-US" sz="800" dirty="0"/>
              <a:t> </a:t>
            </a:r>
            <a:r>
              <a:rPr lang="en-US" sz="800" dirty="0" err="1" smtClean="0"/>
              <a:t>Renzetti</a:t>
            </a:r>
            <a:r>
              <a:rPr lang="en-US" sz="800" dirty="0"/>
              <a:t>, C. (2013).  Feminist criminology, London: Routledge. </a:t>
            </a:r>
          </a:p>
          <a:p>
            <a:r>
              <a:rPr lang="en-US" sz="800" dirty="0"/>
              <a:t>United Nations Commission on Narcotic Drugs. (2011). Promoting international cooperation in addressing the involvement of women and girls in drug trafficking, especially as couriers: Report of the executive director. UNDOC E/CN7/2011/7. Retrieved from http://daccess-dds-ny.un.org/doc/UNDOC/GEN/V10/588/04/PDF/V1058804.pdf?OpenElement </a:t>
            </a:r>
          </a:p>
        </p:txBody>
      </p:sp>
    </p:spTree>
    <p:extLst>
      <p:ext uri="{BB962C8B-B14F-4D97-AF65-F5344CB8AC3E}">
        <p14:creationId xmlns:p14="http://schemas.microsoft.com/office/powerpoint/2010/main" xmlns="" val="39321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91731" y="8806190"/>
            <a:ext cx="1521570" cy="261610"/>
          </a:xfrm>
          <a:prstGeom prst="rect">
            <a:avLst/>
          </a:prstGeom>
        </p:spPr>
        <p:txBody>
          <a:bodyPr wrap="none">
            <a:spAutoFit/>
          </a:bodyPr>
          <a:lstStyle/>
          <a:p>
            <a:pPr lvl="0" algn="just"/>
            <a:r>
              <a:rPr lang="en-US" sz="1100" i="1" dirty="0">
                <a:solidFill>
                  <a:prstClr val="black"/>
                </a:solidFill>
                <a:latin typeface="Lucida Sans Unicode" pitchFamily="34" charset="0"/>
                <a:cs typeface="Lucida Sans Unicode" pitchFamily="34" charset="0"/>
              </a:rPr>
              <a:t>(</a:t>
            </a:r>
            <a:r>
              <a:rPr lang="en-US" sz="900" i="1" dirty="0">
                <a:solidFill>
                  <a:prstClr val="black"/>
                </a:solidFill>
                <a:latin typeface="Lucida Sans Unicode" pitchFamily="34" charset="0"/>
                <a:cs typeface="Lucida Sans Unicode" pitchFamily="34" charset="0"/>
              </a:rPr>
              <a:t>Continued on page </a:t>
            </a:r>
            <a:r>
              <a:rPr lang="en-US" sz="900" i="1" dirty="0" smtClean="0">
                <a:solidFill>
                  <a:prstClr val="black"/>
                </a:solidFill>
                <a:latin typeface="Lucida Sans Unicode" pitchFamily="34" charset="0"/>
                <a:cs typeface="Lucida Sans Unicode" pitchFamily="34" charset="0"/>
              </a:rPr>
              <a:t>10)</a:t>
            </a:r>
            <a:endParaRPr lang="en-US" sz="900" i="1" dirty="0">
              <a:solidFill>
                <a:prstClr val="black"/>
              </a:solidFill>
              <a:latin typeface="Lucida Sans Unicode" pitchFamily="34" charset="0"/>
              <a:cs typeface="Lucida Sans Unicode" pitchFamily="34" charset="0"/>
            </a:endParaRPr>
          </a:p>
        </p:txBody>
      </p:sp>
      <p:sp>
        <p:nvSpPr>
          <p:cNvPr id="4" name="TextBox 3"/>
          <p:cNvSpPr txBox="1"/>
          <p:nvPr/>
        </p:nvSpPr>
        <p:spPr>
          <a:xfrm>
            <a:off x="228599" y="2743200"/>
            <a:ext cx="6304222" cy="6047809"/>
          </a:xfrm>
          <a:prstGeom prst="rect">
            <a:avLst/>
          </a:prstGeom>
          <a:noFill/>
        </p:spPr>
        <p:txBody>
          <a:bodyPr wrap="square" rtlCol="0">
            <a:spAutoFit/>
          </a:bodyPr>
          <a:lstStyle/>
          <a:p>
            <a:pPr algn="just"/>
            <a:r>
              <a:rPr lang="en-US" sz="1100" dirty="0">
                <a:solidFill>
                  <a:srgbClr val="655E39"/>
                </a:solidFill>
                <a:latin typeface="Lucida Sans Unicode" pitchFamily="34" charset="0"/>
                <a:cs typeface="Lucida Sans Unicode" pitchFamily="34" charset="0"/>
              </a:rPr>
              <a:t>This analysis addresses the importance of reconsidering the war on drugs policy established by the United States in Latin-American.  Historical references and data are presented to understand the current lack of effectiveness and failure of the war on drugs. This article analyzes the impact of the war on drugs in Colombia, and it proposes to seek an alternative way to deal with the illegal drug problems. A new approach should be a necessary transitional process linked with more education, prevention and rehabilitation treatments focusing on drugs as a public health problem. </a:t>
            </a:r>
          </a:p>
          <a:p>
            <a:pPr algn="just"/>
            <a:endParaRPr lang="en-US" sz="800" dirty="0">
              <a:latin typeface="Lucida Sans Unicode" pitchFamily="34" charset="0"/>
              <a:cs typeface="Lucida Sans Unicode" pitchFamily="34" charset="0"/>
            </a:endParaRPr>
          </a:p>
          <a:p>
            <a:pPr algn="just"/>
            <a:r>
              <a:rPr lang="en-US" sz="1100" dirty="0">
                <a:latin typeface="Lucida Sans Unicode" pitchFamily="34" charset="0"/>
                <a:cs typeface="Lucida Sans Unicode" pitchFamily="34" charset="0"/>
              </a:rPr>
              <a:t>In the last two decades of the 20th century, in the world of organized crime, Colombian drug cartels operated parallel to government with their own ‘laws’ and ‘soldiers’. The main Colombian drug cartels had their base in two cities: Medellin and Cali. For many years, Colombia was one of the only countries in the world that produced marijuana, coca leaves, and poppies simultaneously. During the 1960s, this South American country was the main supplier of marijuana in the United States, in a time when the United States was involved in turbulent social and cultural movements and historical events. These included the Civil Rights movement, the Anti-Vietnam War movement, the Sexual Revolution movement, the Cuba Missiles Crisis, the Hippie movement, new rock music era with the Beatles and the Rolling Stones, the John. F. Kennedy and Martin L. King assassinations, and the moon landing.</a:t>
            </a:r>
          </a:p>
          <a:p>
            <a:pPr algn="just"/>
            <a:endParaRPr lang="en-US" sz="800" dirty="0">
              <a:latin typeface="Lucida Sans Unicode" pitchFamily="34" charset="0"/>
              <a:cs typeface="Lucida Sans Unicode" pitchFamily="34" charset="0"/>
            </a:endParaRPr>
          </a:p>
          <a:p>
            <a:pPr algn="just"/>
            <a:r>
              <a:rPr lang="en-US" sz="1100" dirty="0">
                <a:latin typeface="Lucida Sans Unicode" pitchFamily="34" charset="0"/>
                <a:cs typeface="Lucida Sans Unicode" pitchFamily="34" charset="0"/>
              </a:rPr>
              <a:t>This historical context provided the Colombian cartels the impetus necessary to set up a pyramidal structure, and as the American gangster, Al Capone said: “All I ever did was supply a demand” (Kenney &amp; </a:t>
            </a:r>
            <a:r>
              <a:rPr lang="en-US" sz="1100" dirty="0" err="1">
                <a:latin typeface="Lucida Sans Unicode" pitchFamily="34" charset="0"/>
                <a:cs typeface="Lucida Sans Unicode" pitchFamily="34" charset="0"/>
              </a:rPr>
              <a:t>Finckenauer</a:t>
            </a:r>
            <a:r>
              <a:rPr lang="en-US" sz="1100" dirty="0">
                <a:latin typeface="Lucida Sans Unicode" pitchFamily="34" charset="0"/>
                <a:cs typeface="Lucida Sans Unicode" pitchFamily="34" charset="0"/>
              </a:rPr>
              <a:t>, 1995, p. 130).  Enterprise Theory posits that organized crime exists because legitimate businesses leaves many potential customers unserved and unsatisfied (Smith, 1980, p. 26). In Colombia, the success of the illegal drug business was so great that in 1986 the cartels offered to pay the country’s $13 billion foreign debt in return for letting the drug dealers engage legally in the marijuana business (Riding, 1987).  </a:t>
            </a:r>
            <a:endParaRPr lang="en-US" sz="1100" dirty="0" smtClean="0">
              <a:latin typeface="Lucida Sans Unicode" pitchFamily="34" charset="0"/>
              <a:cs typeface="Lucida Sans Unicode" pitchFamily="34" charset="0"/>
            </a:endParaRPr>
          </a:p>
          <a:p>
            <a:pPr algn="just"/>
            <a:endParaRPr lang="en-US" sz="800" dirty="0">
              <a:latin typeface="Lucida Sans Unicode" pitchFamily="34" charset="0"/>
              <a:cs typeface="Lucida Sans Unicode" pitchFamily="34" charset="0"/>
            </a:endParaRPr>
          </a:p>
          <a:p>
            <a:pPr algn="just"/>
            <a:r>
              <a:rPr lang="en-US" sz="1100" dirty="0">
                <a:latin typeface="Lucida Sans Unicode" pitchFamily="34" charset="0"/>
                <a:cs typeface="Lucida Sans Unicode" pitchFamily="34" charset="0"/>
              </a:rPr>
              <a:t>It is important to understand the illegal drug industry in Colombia as a social phenomenon that passed through four phases: The first phase was social acceptance. In Colombia, between the 1970s and the early 1980s, society implicitly allowed drug trafficking activities as a new source of income for many people. The drug dealing business was an “open secret.” This is similar to reports on the </a:t>
            </a:r>
            <a:r>
              <a:rPr lang="en-US" sz="1100" dirty="0" err="1">
                <a:latin typeface="Lucida Sans Unicode" pitchFamily="34" charset="0"/>
                <a:cs typeface="Lucida Sans Unicode" pitchFamily="34" charset="0"/>
              </a:rPr>
              <a:t>Wa</a:t>
            </a:r>
            <a:r>
              <a:rPr lang="en-US" sz="1100" dirty="0">
                <a:latin typeface="Lucida Sans Unicode" pitchFamily="34" charset="0"/>
                <a:cs typeface="Lucida Sans Unicode" pitchFamily="34" charset="0"/>
              </a:rPr>
              <a:t> Hills area in Burma, Southeast Asia, where a large portion of the population is involved, direct or indirectly, in the production of heroin (Chin, 2009, p. 90</a:t>
            </a:r>
            <a:r>
              <a:rPr lang="en-US" sz="1100" dirty="0" smtClean="0">
                <a:latin typeface="Lucida Sans Unicode" pitchFamily="34" charset="0"/>
                <a:cs typeface="Lucida Sans Unicode" pitchFamily="34" charset="0"/>
              </a:rPr>
              <a:t>).</a:t>
            </a:r>
          </a:p>
        </p:txBody>
      </p:sp>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a:t>
            </a:r>
            <a:r>
              <a:rPr lang="en-US" sz="1200" b="1" dirty="0">
                <a:solidFill>
                  <a:srgbClr val="655E39"/>
                </a:solidFill>
                <a:latin typeface="Papyrus" pitchFamily="66" charset="0"/>
              </a:rPr>
              <a:t>9</a:t>
            </a:r>
          </a:p>
        </p:txBody>
      </p:sp>
      <p:sp>
        <p:nvSpPr>
          <p:cNvPr id="11" name="TextBox 10"/>
          <p:cNvSpPr txBox="1"/>
          <p:nvPr/>
        </p:nvSpPr>
        <p:spPr>
          <a:xfrm>
            <a:off x="228599" y="981075"/>
            <a:ext cx="6283841" cy="1969770"/>
          </a:xfrm>
          <a:prstGeom prst="rect">
            <a:avLst/>
          </a:prstGeom>
          <a:noFill/>
        </p:spPr>
        <p:txBody>
          <a:bodyPr wrap="square" rtlCol="0">
            <a:spAutoFit/>
          </a:bodyPr>
          <a:lstStyle/>
          <a:p>
            <a:pPr lvl="0"/>
            <a:r>
              <a:rPr lang="en-US" sz="2400" b="1" dirty="0">
                <a:latin typeface="Lucida Sans Unicode" pitchFamily="34" charset="0"/>
                <a:cs typeface="Lucida Sans Unicode" pitchFamily="34" charset="0"/>
              </a:rPr>
              <a:t>RETHINKING </a:t>
            </a:r>
            <a:endParaRPr lang="en-US" sz="2400" b="1" dirty="0" smtClean="0">
              <a:latin typeface="Lucida Sans Unicode" pitchFamily="34" charset="0"/>
              <a:cs typeface="Lucida Sans Unicode" pitchFamily="34" charset="0"/>
            </a:endParaRPr>
          </a:p>
          <a:p>
            <a:pPr lvl="0"/>
            <a:r>
              <a:rPr lang="en-US" sz="2400" b="1" dirty="0" smtClean="0">
                <a:latin typeface="Lucida Sans Unicode" pitchFamily="34" charset="0"/>
                <a:cs typeface="Lucida Sans Unicode" pitchFamily="34" charset="0"/>
              </a:rPr>
              <a:t>THE </a:t>
            </a:r>
            <a:r>
              <a:rPr lang="en-US" sz="2400" b="1" dirty="0">
                <a:latin typeface="Lucida Sans Unicode" pitchFamily="34" charset="0"/>
                <a:cs typeface="Lucida Sans Unicode" pitchFamily="34" charset="0"/>
              </a:rPr>
              <a:t>WAR ON DRUGS:</a:t>
            </a:r>
          </a:p>
          <a:p>
            <a:pPr lvl="0"/>
            <a:r>
              <a:rPr lang="en-US" sz="2000" b="1" dirty="0">
                <a:solidFill>
                  <a:srgbClr val="655E39"/>
                </a:solidFill>
                <a:latin typeface="Lucida Sans Unicode" pitchFamily="34" charset="0"/>
                <a:cs typeface="Lucida Sans Unicode" pitchFamily="34" charset="0"/>
              </a:rPr>
              <a:t>A transitional process in Colombia</a:t>
            </a:r>
          </a:p>
          <a:p>
            <a:pPr lvl="0"/>
            <a:r>
              <a:rPr lang="en-US" sz="1200" b="1" i="1" dirty="0" smtClean="0">
                <a:solidFill>
                  <a:srgbClr val="454027"/>
                </a:solidFill>
                <a:latin typeface="Lucida Sans Unicode" pitchFamily="34" charset="0"/>
                <a:cs typeface="Lucida Sans Unicode" pitchFamily="34" charset="0"/>
              </a:rPr>
              <a:t>By  </a:t>
            </a:r>
            <a:r>
              <a:rPr lang="en-US" sz="1200" b="1" i="1" dirty="0" smtClean="0">
                <a:latin typeface="Lucida Sans Unicode" pitchFamily="34" charset="0"/>
                <a:cs typeface="Lucida Sans Unicode" pitchFamily="34" charset="0"/>
              </a:rPr>
              <a:t>Luis F. Velez</a:t>
            </a:r>
          </a:p>
          <a:p>
            <a:pPr lvl="0"/>
            <a:r>
              <a:rPr lang="en-US" sz="1200" i="1" dirty="0" smtClean="0">
                <a:solidFill>
                  <a:schemeClr val="bg2">
                    <a:lumMod val="25000"/>
                  </a:schemeClr>
                </a:solidFill>
                <a:latin typeface="Lucida Sans Unicode" pitchFamily="34" charset="0"/>
                <a:cs typeface="Lucida Sans Unicode" pitchFamily="34" charset="0"/>
              </a:rPr>
              <a:t>John Jay College of Criminal Justice, </a:t>
            </a:r>
            <a:r>
              <a:rPr lang="en-US" sz="1200" i="1" spc="-150" dirty="0" smtClean="0">
                <a:solidFill>
                  <a:schemeClr val="bg2">
                    <a:lumMod val="25000"/>
                  </a:schemeClr>
                </a:solidFill>
                <a:latin typeface="Lucida Sans Unicode" pitchFamily="34" charset="0"/>
                <a:cs typeface="Lucida Sans Unicode" pitchFamily="34" charset="0"/>
              </a:rPr>
              <a:t> </a:t>
            </a:r>
          </a:p>
          <a:p>
            <a:pPr lvl="0"/>
            <a:r>
              <a:rPr lang="en-US" sz="1200" i="1" dirty="0" smtClean="0">
                <a:solidFill>
                  <a:schemeClr val="bg2">
                    <a:lumMod val="25000"/>
                  </a:schemeClr>
                </a:solidFill>
                <a:latin typeface="Lucida Sans Unicode" pitchFamily="34" charset="0"/>
                <a:cs typeface="Lucida Sans Unicode" pitchFamily="34" charset="0"/>
              </a:rPr>
              <a:t>City University of New York, U.S.A.</a:t>
            </a:r>
            <a:endParaRPr lang="en-US" sz="1200" i="1" dirty="0">
              <a:solidFill>
                <a:schemeClr val="bg2">
                  <a:lumMod val="25000"/>
                </a:schemeClr>
              </a:solidFill>
              <a:latin typeface="Lucida Sans Unicode" pitchFamily="34" charset="0"/>
              <a:cs typeface="Lucida Sans Unicode" pitchFamily="34" charset="0"/>
            </a:endParaRPr>
          </a:p>
          <a:p>
            <a:pPr lvl="0"/>
            <a:endParaRPr lang="en-US" i="1" dirty="0"/>
          </a:p>
        </p:txBody>
      </p:sp>
      <p:pic>
        <p:nvPicPr>
          <p:cNvPr id="3074" name="Picture 2" descr="C:\Users\Anamika\Downloads\photo.JPG"/>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l="9673" r="12942" b="42712"/>
          <a:stretch/>
        </p:blipFill>
        <p:spPr bwMode="auto">
          <a:xfrm>
            <a:off x="4820982" y="981075"/>
            <a:ext cx="1711839" cy="16578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10" name="Rectangle 9"/>
          <p:cNvSpPr/>
          <p:nvPr/>
        </p:nvSpPr>
        <p:spPr>
          <a:xfrm>
            <a:off x="5696190" y="2408076"/>
            <a:ext cx="816250" cy="230832"/>
          </a:xfrm>
          <a:prstGeom prst="rect">
            <a:avLst/>
          </a:prstGeom>
        </p:spPr>
        <p:txBody>
          <a:bodyPr wrap="none">
            <a:spAutoFit/>
          </a:bodyPr>
          <a:lstStyle/>
          <a:p>
            <a:pPr lvl="0" algn="ctr" fontAlgn="base">
              <a:spcBef>
                <a:spcPct val="0"/>
              </a:spcBef>
              <a:spcAft>
                <a:spcPct val="0"/>
              </a:spcAft>
            </a:pPr>
            <a:r>
              <a:rPr lang="en-US" sz="900" b="1" i="1" dirty="0" smtClean="0">
                <a:solidFill>
                  <a:schemeClr val="bg1"/>
                </a:solidFill>
                <a:latin typeface="Times New Roman" pitchFamily="18" charset="0"/>
                <a:cs typeface="Arial" pitchFamily="34" charset="0"/>
              </a:rPr>
              <a:t>Luis F. Velez</a:t>
            </a:r>
            <a:endParaRPr lang="en-US" sz="9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222388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5051</TotalTime>
  <Words>6804</Words>
  <Application>Microsoft Office PowerPoint</Application>
  <PresentationFormat>On-screen Show (4:3)</PresentationFormat>
  <Paragraphs>326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Anamika</dc:creator>
  <cp:lastModifiedBy>Jay Albanese</cp:lastModifiedBy>
  <cp:revision>422</cp:revision>
  <dcterms:created xsi:type="dcterms:W3CDTF">2011-03-30T02:28:30Z</dcterms:created>
  <dcterms:modified xsi:type="dcterms:W3CDTF">2014-05-29T20:10:55Z</dcterms:modified>
</cp:coreProperties>
</file>