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78" r:id="rId3"/>
    <p:sldId id="257" r:id="rId4"/>
    <p:sldId id="283" r:id="rId5"/>
    <p:sldId id="284" r:id="rId6"/>
    <p:sldId id="277" r:id="rId7"/>
    <p:sldId id="288" r:id="rId8"/>
    <p:sldId id="286" r:id="rId9"/>
    <p:sldId id="287" r:id="rId10"/>
    <p:sldId id="285" r:id="rId11"/>
    <p:sldId id="281" r:id="rId12"/>
    <p:sldId id="280" r:id="rId13"/>
    <p:sldId id="273" r:id="rId14"/>
    <p:sldId id="261"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5E39"/>
    <a:srgbClr val="CCFFCC"/>
    <a:srgbClr val="00CC99"/>
    <a:srgbClr val="4540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4" autoAdjust="0"/>
    <p:restoredTop sz="99297" autoAdjust="0"/>
  </p:normalViewPr>
  <p:slideViewPr>
    <p:cSldViewPr>
      <p:cViewPr>
        <p:scale>
          <a:sx n="80" d="100"/>
          <a:sy n="80" d="100"/>
        </p:scale>
        <p:origin x="-152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7E32-323C-479B-8248-53CACD83646D}"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27E32-323C-479B-8248-53CACD83646D}" type="datetimeFigureOut">
              <a:rPr lang="en-US" smtClean="0"/>
              <a:pPr/>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27E32-323C-479B-8248-53CACD83646D}"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27E32-323C-479B-8248-53CACD83646D}" type="datetimeFigureOut">
              <a:rPr lang="en-US" smtClean="0"/>
              <a:pPr/>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27E32-323C-479B-8248-53CACD83646D}" type="datetimeFigureOut">
              <a:rPr lang="en-US" smtClean="0"/>
              <a:pPr/>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27E32-323C-479B-8248-53CACD83646D}" type="datetimeFigureOut">
              <a:rPr lang="en-US" smtClean="0"/>
              <a:pPr/>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7E32-323C-479B-8248-53CACD83646D}"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7E32-323C-479B-8248-53CACD83646D}" type="datetimeFigureOut">
              <a:rPr lang="en-US" smtClean="0"/>
              <a:pPr/>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F4262-555D-4BAF-B539-EB7C8E731D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C27E32-323C-479B-8248-53CACD83646D}" type="datetimeFigureOut">
              <a:rPr lang="en-US" smtClean="0"/>
              <a:pPr/>
              <a:t>5/28/2013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51F4262-555D-4BAF-B539-EB7C8E731D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a@twymanghoshal.com" TargetMode="Externa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marshall@neu.edu"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jus.uio.no/ikrs/english/research/research/cciacw.html" TargetMode="External"/><Relationship Id="rId3" Type="http://schemas.openxmlformats.org/officeDocument/2006/relationships/hyperlink" Target="http://www.port.ac.uk/departments/academic/icjs/csmp/conference/" TargetMode="External"/><Relationship Id="rId7" Type="http://schemas.openxmlformats.org/officeDocument/2006/relationships/hyperlink" Target="http://www.ngcrc.com/2013.conference.html" TargetMode="External"/><Relationship Id="rId12" Type="http://schemas.openxmlformats.org/officeDocument/2006/relationships/hyperlink" Target="http://www.asc41.com/" TargetMode="External"/><Relationship Id="rId2" Type="http://schemas.openxmlformats.org/officeDocument/2006/relationships/hyperlink" Target="http://www.criminologysymposium.com/" TargetMode="External"/><Relationship Id="rId1" Type="http://schemas.openxmlformats.org/officeDocument/2006/relationships/slideLayout" Target="../slideLayouts/slideLayout2.xml"/><Relationship Id="rId6" Type="http://schemas.openxmlformats.org/officeDocument/2006/relationships/hyperlink" Target="http://www.iisj.net/iisj/de/description-7493.asp?dminid=_MzUqKjA0XzEyXzIwMTIjI21qLWhlcm5hbmRvQGVqLWd2LmVz&amp;cod=7493&amp;nombre=7493&amp;nodo=&amp;orden=True&amp;sesion=1347" TargetMode="External"/><Relationship Id="rId11" Type="http://schemas.openxmlformats.org/officeDocument/2006/relationships/hyperlink" Target="http://www.ccja-acjp.ca/cong2013/en/cong_2013_call.pdf" TargetMode="External"/><Relationship Id="rId5" Type="http://schemas.openxmlformats.org/officeDocument/2006/relationships/hyperlink" Target="http://www.crimejusticeconference.com/" TargetMode="External"/><Relationship Id="rId10" Type="http://schemas.openxmlformats.org/officeDocument/2006/relationships/hyperlink" Target="http://www.14thsymposiumwsv.nl/" TargetMode="External"/><Relationship Id="rId4" Type="http://schemas.openxmlformats.org/officeDocument/2006/relationships/hyperlink" Target="http://www.britsoccrim.org/annualconference.htm" TargetMode="External"/><Relationship Id="rId9" Type="http://schemas.openxmlformats.org/officeDocument/2006/relationships/hyperlink" Target="http://www.eurocrim2013.com/"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internationalcriminology.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wac.ca/sites/default/files/reports/2010_NWAC_SIS_Report_EN.pdf" TargetMode="External"/><Relationship Id="rId7" Type="http://schemas.microsoft.com/office/2007/relationships/hdphoto" Target="../media/hdphoto4.wdp"/><Relationship Id="rId2" Type="http://schemas.openxmlformats.org/officeDocument/2006/relationships/hyperlink" Target="http://www.thehindu.com/"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theworld.org/2013/02/discussion-womens-safety/" TargetMode="External"/><Relationship Id="rId4" Type="http://schemas.openxmlformats.org/officeDocument/2006/relationships/hyperlink" Target="http://www.nytimes.com/2013/03/18/us/facing-protective-orders-and-allowed-to-keep-guns" TargetMode="External"/></Relationships>
</file>

<file path=ppt/slides/_rels/slide8.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DOM 2"/>
          <p:cNvSpPr>
            <a:spLocks noChangeArrowheads="1"/>
          </p:cNvSpPr>
          <p:nvPr/>
        </p:nvSpPr>
        <p:spPr bwMode="auto">
          <a:xfrm>
            <a:off x="0" y="1"/>
            <a:ext cx="6858000" cy="1143000"/>
          </a:xfrm>
          <a:prstGeom prst="rect">
            <a:avLst/>
          </a:prstGeom>
          <a:solidFill>
            <a:srgbClr val="666633"/>
          </a:solid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5400" b="1" cap="small" dirty="0">
                <a:solidFill>
                  <a:schemeClr val="bg1">
                    <a:lumMod val="65000"/>
                  </a:schemeClr>
                </a:solidFill>
                <a:latin typeface="SimHei" pitchFamily="49" charset="-122"/>
                <a:ea typeface="SimHei" pitchFamily="49" charset="-122"/>
              </a:rPr>
              <a:t>Inter-News</a:t>
            </a:r>
          </a:p>
        </p:txBody>
      </p:sp>
      <p:pic>
        <p:nvPicPr>
          <p:cNvPr id="7" name="Picture 6" descr="C:\Users\Anamika T G\AppData\Local\Microsoft\Windows\Temporary Internet Files\Content.IE5\1IXJ8VSN\MCj04380600000[1].png"/>
          <p:cNvPicPr/>
          <p:nvPr/>
        </p:nvPicPr>
        <p:blipFill>
          <a:blip r:embed="rId2" cstate="print"/>
          <a:srcRect/>
          <a:stretch>
            <a:fillRect/>
          </a:stretch>
        </p:blipFill>
        <p:spPr bwMode="auto">
          <a:xfrm>
            <a:off x="5467350" y="228600"/>
            <a:ext cx="1390650" cy="1390650"/>
          </a:xfrm>
          <a:prstGeom prst="rect">
            <a:avLst/>
          </a:prstGeom>
          <a:noFill/>
          <a:ln w="9525">
            <a:noFill/>
            <a:miter lim="800000"/>
            <a:headEnd/>
            <a:tailEnd/>
          </a:ln>
        </p:spPr>
      </p:pic>
      <p:sp>
        <p:nvSpPr>
          <p:cNvPr id="1027" name="Text Box 3"/>
          <p:cNvSpPr txBox="1">
            <a:spLocks noChangeArrowheads="1"/>
          </p:cNvSpPr>
          <p:nvPr/>
        </p:nvSpPr>
        <p:spPr bwMode="auto">
          <a:xfrm>
            <a:off x="5683250" y="38100"/>
            <a:ext cx="1174750" cy="342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C2C2AD"/>
                </a:solidFill>
                <a:effectLst/>
                <a:latin typeface="Papyrus" pitchFamily="66" charset="0"/>
                <a:ea typeface="SimHei" pitchFamily="49" charset="-122"/>
                <a:cs typeface="Arial" pitchFamily="34" charset="0"/>
              </a:rPr>
              <a:t>Spring 2013</a:t>
            </a:r>
            <a:endParaRPr kumimoji="0" lang="en-US" sz="1100" b="1" i="0" u="none" strike="noStrike" cap="none" normalizeH="0" baseline="0" dirty="0" smtClean="0">
              <a:ln>
                <a:noFill/>
              </a:ln>
              <a:solidFill>
                <a:srgbClr val="C2C2AD"/>
              </a:solidFill>
              <a:effectLst/>
              <a:latin typeface="Papyrus" pitchFamily="66" charset="0"/>
              <a:ea typeface="SimHei" pitchFamily="49" charset="-122"/>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C2C2AD"/>
                </a:solidFill>
                <a:effectLst/>
                <a:latin typeface="Papyrus" pitchFamily="66" charset="0"/>
                <a:ea typeface="SimHei" pitchFamily="49" charset="-122"/>
                <a:cs typeface="Arial" pitchFamily="34" charset="0"/>
              </a:rPr>
              <a:t>Volume  35</a:t>
            </a:r>
            <a:endParaRPr kumimoji="0" lang="en-US" sz="1100" b="0" i="0" u="none" strike="noStrike" cap="none" normalizeH="0" baseline="0" dirty="0" smtClean="0">
              <a:ln>
                <a:noFill/>
              </a:ln>
              <a:solidFill>
                <a:schemeClr val="tx1"/>
              </a:solidFill>
              <a:effectLst/>
              <a:latin typeface="Papyrus" pitchFamily="66" charset="0"/>
              <a:ea typeface="SimHei" pitchFamily="49" charset="-122"/>
              <a:cs typeface="Arial" pitchFamily="34" charset="0"/>
            </a:endParaRPr>
          </a:p>
        </p:txBody>
      </p:sp>
      <p:sp>
        <p:nvSpPr>
          <p:cNvPr id="1028" name="Line 4"/>
          <p:cNvSpPr>
            <a:spLocks noChangeShapeType="1"/>
          </p:cNvSpPr>
          <p:nvPr/>
        </p:nvSpPr>
        <p:spPr bwMode="auto">
          <a:xfrm>
            <a:off x="0" y="1143000"/>
            <a:ext cx="6810375" cy="0"/>
          </a:xfrm>
          <a:prstGeom prst="line">
            <a:avLst/>
          </a:prstGeom>
          <a:noFill/>
          <a:ln w="31750">
            <a:solidFill>
              <a:srgbClr val="C2C2AD"/>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9" name="Text Box 5"/>
          <p:cNvSpPr txBox="1">
            <a:spLocks noChangeArrowheads="1"/>
          </p:cNvSpPr>
          <p:nvPr/>
        </p:nvSpPr>
        <p:spPr bwMode="auto">
          <a:xfrm>
            <a:off x="0" y="1143000"/>
            <a:ext cx="6781800" cy="163122"/>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666633"/>
                </a:solidFill>
                <a:effectLst/>
                <a:latin typeface="Times New Roman" pitchFamily="18" charset="0"/>
                <a:cs typeface="Arial" pitchFamily="34" charset="0"/>
              </a:rPr>
              <a:t>The Newsletter of the Division of International Criminology of the American Society of Criminology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242815" y="1922748"/>
            <a:ext cx="3200472" cy="2554545"/>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pPr lvl="0" algn="just" fontAlgn="base">
              <a:spcBef>
                <a:spcPct val="0"/>
              </a:spcBef>
              <a:spcAft>
                <a:spcPct val="0"/>
              </a:spcAft>
            </a:pPr>
            <a:r>
              <a:rPr lang="en-US" sz="1000" dirty="0" smtClean="0">
                <a:latin typeface="Lucida Sans Unicode" pitchFamily="34" charset="0"/>
                <a:ea typeface="Times New Roman" pitchFamily="18" charset="0"/>
                <a:cs typeface="Lucida Sans Unicode" pitchFamily="34" charset="0"/>
              </a:rPr>
              <a:t>In this second issue of 2013 newsletter of the Division of International Criminology (DIC) of the American Society of Criminology (ASC) we focus on a topic which has recently garnered increased media attention – Violence Against Women. The issue of gender violence is certainly not new, however the increased awareness is an opportunity for criminologists to make an important contribution. Gender spans across a wide spectrum of violence, from personal to international. Issues range from violent street rapes, honor killings, </a:t>
            </a:r>
            <a:r>
              <a:rPr lang="en-US" sz="1000" dirty="0" err="1" smtClean="0">
                <a:latin typeface="Lucida Sans Unicode" pitchFamily="34" charset="0"/>
                <a:ea typeface="Times New Roman" pitchFamily="18" charset="0"/>
                <a:cs typeface="Lucida Sans Unicode" pitchFamily="34" charset="0"/>
              </a:rPr>
              <a:t>gendercide</a:t>
            </a:r>
            <a:r>
              <a:rPr lang="en-US" sz="1000" dirty="0" smtClean="0">
                <a:latin typeface="Lucida Sans Unicode" pitchFamily="34" charset="0"/>
                <a:ea typeface="Times New Roman" pitchFamily="18" charset="0"/>
                <a:cs typeface="Lucida Sans Unicode" pitchFamily="34" charset="0"/>
              </a:rPr>
              <a:t> to more subtle but harmful practices including discriminatory and prejudiced behaviors that sustain the continued cultural acceptance of violence against women. </a:t>
            </a:r>
          </a:p>
        </p:txBody>
      </p:sp>
      <p:sp>
        <p:nvSpPr>
          <p:cNvPr id="13" name="Rectangle 6"/>
          <p:cNvSpPr>
            <a:spLocks noChangeArrowheads="1"/>
          </p:cNvSpPr>
          <p:nvPr/>
        </p:nvSpPr>
        <p:spPr bwMode="auto">
          <a:xfrm>
            <a:off x="314324" y="1447800"/>
            <a:ext cx="6102609" cy="461665"/>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b="1" spc="-150" dirty="0" smtClean="0">
                <a:solidFill>
                  <a:srgbClr val="655E39"/>
                </a:solidFill>
                <a:latin typeface="Lucida Sans Unicode" pitchFamily="34" charset="0"/>
                <a:ea typeface="Times New Roman" pitchFamily="18" charset="0"/>
                <a:cs typeface="Lucida Sans Unicode" pitchFamily="34" charset="0"/>
              </a:rPr>
              <a:t>Violence Against Women</a:t>
            </a:r>
            <a:endParaRPr kumimoji="0" lang="en-US" sz="2000" b="1" i="0" u="none" strike="noStrike" cap="none" spc="-150" normalizeH="0" dirty="0" smtClean="0">
              <a:ln>
                <a:noFill/>
              </a:ln>
              <a:solidFill>
                <a:srgbClr val="655E39"/>
              </a:solidFill>
              <a:effectLst/>
              <a:latin typeface="Lucida Sans Unicode" pitchFamily="34" charset="0"/>
              <a:ea typeface="Times New Roman" pitchFamily="18" charset="0"/>
              <a:cs typeface="Lucida Sans Unicode" pitchFamily="34" charset="0"/>
            </a:endParaRPr>
          </a:p>
        </p:txBody>
      </p:sp>
      <p:pic>
        <p:nvPicPr>
          <p:cNvPr id="3076" name="Picture 4" descr="http://blogs.oxfam.org/sites/blogs.oxfam.org/files/imagecache/blogmain_fullwidth/blogimages/main/47577-violence-against-women-sri-lanka-660x373.jp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sharpenSoften amount="50000"/>
                    </a14:imgEffect>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3507148" y="2057400"/>
            <a:ext cx="2838965" cy="216949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14" name="Rectangle 6"/>
          <p:cNvSpPr>
            <a:spLocks noChangeArrowheads="1"/>
          </p:cNvSpPr>
          <p:nvPr/>
        </p:nvSpPr>
        <p:spPr bwMode="auto">
          <a:xfrm>
            <a:off x="259638" y="4405476"/>
            <a:ext cx="6086475" cy="3824124"/>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pPr lvl="0" algn="just" fontAlgn="base">
              <a:spcBef>
                <a:spcPct val="0"/>
              </a:spcBef>
              <a:spcAft>
                <a:spcPts val="300"/>
              </a:spcAft>
            </a:pPr>
            <a:r>
              <a:rPr lang="en-US" sz="1000" dirty="0">
                <a:latin typeface="Lucida Sans Unicode" pitchFamily="34" charset="0"/>
                <a:ea typeface="Times New Roman" pitchFamily="18" charset="0"/>
                <a:cs typeface="Lucida Sans Unicode" pitchFamily="34" charset="0"/>
              </a:rPr>
              <a:t>In this issue </a:t>
            </a:r>
            <a:r>
              <a:rPr lang="en-US" sz="1000" dirty="0" err="1">
                <a:latin typeface="Lucida Sans Unicode" pitchFamily="34" charset="0"/>
                <a:ea typeface="Times New Roman" pitchFamily="18" charset="0"/>
                <a:cs typeface="Lucida Sans Unicode" pitchFamily="34" charset="0"/>
              </a:rPr>
              <a:t>Mangai</a:t>
            </a:r>
            <a:r>
              <a:rPr lang="en-US" sz="1000" dirty="0">
                <a:latin typeface="Lucida Sans Unicode" pitchFamily="34" charset="0"/>
                <a:ea typeface="Times New Roman" pitchFamily="18" charset="0"/>
                <a:cs typeface="Lucida Sans Unicode" pitchFamily="34" charset="0"/>
              </a:rPr>
              <a:t> </a:t>
            </a:r>
            <a:r>
              <a:rPr lang="en-US" sz="1000" dirty="0" err="1">
                <a:latin typeface="Lucida Sans Unicode" pitchFamily="34" charset="0"/>
                <a:ea typeface="Times New Roman" pitchFamily="18" charset="0"/>
                <a:cs typeface="Lucida Sans Unicode" pitchFamily="34" charset="0"/>
              </a:rPr>
              <a:t>Natarajan</a:t>
            </a:r>
            <a:r>
              <a:rPr lang="en-US" sz="1000" dirty="0">
                <a:latin typeface="Lucida Sans Unicode" pitchFamily="34" charset="0"/>
                <a:ea typeface="Times New Roman" pitchFamily="18" charset="0"/>
                <a:cs typeface="Lucida Sans Unicode" pitchFamily="34" charset="0"/>
              </a:rPr>
              <a:t> starts the conversation with a focus on the Delhi rape case and its broader implications not only for our still largely patriarchal societies but also the urban and rural divide on the issue. Margaret Shaw continues the discussion with particular reference to her recent co-authored book on building inclusive cities which underscores that this is not a problem in some parts of the world but all over the world. </a:t>
            </a:r>
          </a:p>
          <a:p>
            <a:pPr lvl="0" algn="just" fontAlgn="base">
              <a:spcBef>
                <a:spcPct val="0"/>
              </a:spcBef>
              <a:spcAft>
                <a:spcPts val="300"/>
              </a:spcAft>
            </a:pPr>
            <a:r>
              <a:rPr lang="en-US" sz="1000" dirty="0" smtClean="0">
                <a:latin typeface="Lucida Sans Unicode" pitchFamily="34" charset="0"/>
                <a:ea typeface="Times New Roman" pitchFamily="18" charset="0"/>
                <a:cs typeface="Lucida Sans Unicode" pitchFamily="34" charset="0"/>
              </a:rPr>
              <a:t>The aim here is to show the impact we </a:t>
            </a:r>
            <a:r>
              <a:rPr lang="en-US" sz="1000" dirty="0">
                <a:latin typeface="Lucida Sans Unicode" pitchFamily="34" charset="0"/>
                <a:ea typeface="Times New Roman" pitchFamily="18" charset="0"/>
                <a:cs typeface="Lucida Sans Unicode" pitchFamily="34" charset="0"/>
              </a:rPr>
              <a:t>can have as </a:t>
            </a:r>
            <a:r>
              <a:rPr lang="en-US" sz="1000" dirty="0" smtClean="0">
                <a:latin typeface="Lucida Sans Unicode" pitchFamily="34" charset="0"/>
                <a:ea typeface="Times New Roman" pitchFamily="18" charset="0"/>
                <a:cs typeface="Lucida Sans Unicode" pitchFamily="34" charset="0"/>
              </a:rPr>
              <a:t>criminologists, </a:t>
            </a:r>
            <a:r>
              <a:rPr lang="en-US" sz="1000" dirty="0">
                <a:latin typeface="Lucida Sans Unicode" pitchFamily="34" charset="0"/>
                <a:ea typeface="Times New Roman" pitchFamily="18" charset="0"/>
                <a:cs typeface="Lucida Sans Unicode" pitchFamily="34" charset="0"/>
              </a:rPr>
              <a:t>from a recent </a:t>
            </a:r>
            <a:r>
              <a:rPr lang="en-US" sz="1000" dirty="0" smtClean="0">
                <a:latin typeface="Lucida Sans Unicode" pitchFamily="34" charset="0"/>
                <a:ea typeface="Times New Roman" pitchFamily="18" charset="0"/>
                <a:cs typeface="Lucida Sans Unicode" pitchFamily="34" charset="0"/>
              </a:rPr>
              <a:t>public radio talk featuring Rosemary </a:t>
            </a:r>
            <a:r>
              <a:rPr lang="en-US" sz="1000" dirty="0" err="1" smtClean="0">
                <a:latin typeface="Lucida Sans Unicode" pitchFamily="34" charset="0"/>
                <a:ea typeface="Times New Roman" pitchFamily="18" charset="0"/>
                <a:cs typeface="Lucida Sans Unicode" pitchFamily="34" charset="0"/>
              </a:rPr>
              <a:t>Barberet</a:t>
            </a:r>
            <a:r>
              <a:rPr lang="en-US" sz="1000" dirty="0" smtClean="0">
                <a:latin typeface="Lucida Sans Unicode" pitchFamily="34" charset="0"/>
                <a:ea typeface="Times New Roman" pitchFamily="18" charset="0"/>
                <a:cs typeface="Lucida Sans Unicode" pitchFamily="34" charset="0"/>
              </a:rPr>
              <a:t> and research </a:t>
            </a:r>
            <a:r>
              <a:rPr lang="en-US" sz="1000" dirty="0">
                <a:latin typeface="Lucida Sans Unicode" pitchFamily="34" charset="0"/>
                <a:ea typeface="Times New Roman" pitchFamily="18" charset="0"/>
                <a:cs typeface="Lucida Sans Unicode" pitchFamily="34" charset="0"/>
              </a:rPr>
              <a:t>by Sheldon Zhang that gives insight into the extent of </a:t>
            </a:r>
            <a:r>
              <a:rPr lang="en-US" sz="1000" dirty="0" smtClean="0">
                <a:latin typeface="Lucida Sans Unicode" pitchFamily="34" charset="0"/>
                <a:ea typeface="Times New Roman" pitchFamily="18" charset="0"/>
                <a:cs typeface="Lucida Sans Unicode" pitchFamily="34" charset="0"/>
              </a:rPr>
              <a:t>forced labor </a:t>
            </a:r>
            <a:r>
              <a:rPr lang="en-US" sz="1000" dirty="0">
                <a:latin typeface="Lucida Sans Unicode" pitchFamily="34" charset="0"/>
                <a:ea typeface="Times New Roman" pitchFamily="18" charset="0"/>
                <a:cs typeface="Lucida Sans Unicode" pitchFamily="34" charset="0"/>
              </a:rPr>
              <a:t>in San Diego. Stephanie </a:t>
            </a:r>
            <a:r>
              <a:rPr lang="en-US" sz="1000" dirty="0" err="1">
                <a:latin typeface="Lucida Sans Unicode" pitchFamily="34" charset="0"/>
                <a:ea typeface="Times New Roman" pitchFamily="18" charset="0"/>
                <a:cs typeface="Lucida Sans Unicode" pitchFamily="34" charset="0"/>
              </a:rPr>
              <a:t>Fahy</a:t>
            </a:r>
            <a:r>
              <a:rPr lang="en-US" sz="1000" dirty="0">
                <a:latin typeface="Lucida Sans Unicode" pitchFamily="34" charset="0"/>
                <a:ea typeface="Times New Roman" pitchFamily="18" charset="0"/>
                <a:cs typeface="Lucida Sans Unicode" pitchFamily="34" charset="0"/>
              </a:rPr>
              <a:t> </a:t>
            </a:r>
            <a:r>
              <a:rPr lang="en-US" sz="1000" dirty="0" smtClean="0">
                <a:latin typeface="Lucida Sans Unicode" pitchFamily="34" charset="0"/>
                <a:ea typeface="Times New Roman" pitchFamily="18" charset="0"/>
                <a:cs typeface="Lucida Sans Unicode" pitchFamily="34" charset="0"/>
              </a:rPr>
              <a:t>brings </a:t>
            </a:r>
            <a:r>
              <a:rPr lang="en-US" sz="1000" dirty="0">
                <a:latin typeface="Lucida Sans Unicode" pitchFamily="34" charset="0"/>
                <a:ea typeface="Times New Roman" pitchFamily="18" charset="0"/>
                <a:cs typeface="Lucida Sans Unicode" pitchFamily="34" charset="0"/>
              </a:rPr>
              <a:t>the issue </a:t>
            </a:r>
            <a:r>
              <a:rPr lang="en-US" sz="1000" dirty="0" smtClean="0">
                <a:latin typeface="Lucida Sans Unicode" pitchFamily="34" charset="0"/>
                <a:ea typeface="Times New Roman" pitchFamily="18" charset="0"/>
                <a:cs typeface="Lucida Sans Unicode" pitchFamily="34" charset="0"/>
              </a:rPr>
              <a:t>of identity perceptions to the forefront with a </a:t>
            </a:r>
            <a:r>
              <a:rPr lang="en-US" sz="1000" dirty="0">
                <a:latin typeface="Lucida Sans Unicode" pitchFamily="34" charset="0"/>
                <a:ea typeface="Times New Roman" pitchFamily="18" charset="0"/>
                <a:cs typeface="Lucida Sans Unicode" pitchFamily="34" charset="0"/>
              </a:rPr>
              <a:t>discussion of the safe harbor laws and how we </a:t>
            </a:r>
            <a:r>
              <a:rPr lang="en-US" sz="1000" dirty="0" smtClean="0">
                <a:latin typeface="Lucida Sans Unicode" pitchFamily="34" charset="0"/>
                <a:ea typeface="Times New Roman" pitchFamily="18" charset="0"/>
                <a:cs typeface="Lucida Sans Unicode" pitchFamily="34" charset="0"/>
              </a:rPr>
              <a:t>have only begun </a:t>
            </a:r>
            <a:r>
              <a:rPr lang="en-US" sz="1000" dirty="0">
                <a:latin typeface="Lucida Sans Unicode" pitchFamily="34" charset="0"/>
                <a:ea typeface="Times New Roman" pitchFamily="18" charset="0"/>
                <a:cs typeface="Lucida Sans Unicode" pitchFamily="34" charset="0"/>
              </a:rPr>
              <a:t>helping prostituted </a:t>
            </a:r>
            <a:r>
              <a:rPr lang="en-US" sz="1000" dirty="0" smtClean="0">
                <a:latin typeface="Lucida Sans Unicode" pitchFamily="34" charset="0"/>
                <a:ea typeface="Times New Roman" pitchFamily="18" charset="0"/>
                <a:cs typeface="Lucida Sans Unicode" pitchFamily="34" charset="0"/>
              </a:rPr>
              <a:t>minors by identifying them </a:t>
            </a:r>
            <a:r>
              <a:rPr lang="en-US" sz="1000" dirty="0">
                <a:latin typeface="Lucida Sans Unicode" pitchFamily="34" charset="0"/>
                <a:ea typeface="Times New Roman" pitchFamily="18" charset="0"/>
                <a:cs typeface="Lucida Sans Unicode" pitchFamily="34" charset="0"/>
              </a:rPr>
              <a:t>as </a:t>
            </a:r>
            <a:r>
              <a:rPr lang="en-US" sz="1000" dirty="0" smtClean="0">
                <a:latin typeface="Lucida Sans Unicode" pitchFamily="34" charset="0"/>
                <a:ea typeface="Times New Roman" pitchFamily="18" charset="0"/>
                <a:cs typeface="Lucida Sans Unicode" pitchFamily="34" charset="0"/>
              </a:rPr>
              <a:t>victims rather than offenders. We hope this issue focused newsletter will provide some inspiration for discussion</a:t>
            </a:r>
            <a:r>
              <a:rPr lang="en-US" sz="1000" dirty="0">
                <a:latin typeface="Lucida Sans Unicode" pitchFamily="34" charset="0"/>
                <a:ea typeface="Times New Roman" pitchFamily="18" charset="0"/>
                <a:cs typeface="Lucida Sans Unicode" pitchFamily="34" charset="0"/>
              </a:rPr>
              <a:t>, research, </a:t>
            </a:r>
            <a:r>
              <a:rPr lang="en-US" sz="1000" dirty="0" smtClean="0">
                <a:latin typeface="Lucida Sans Unicode" pitchFamily="34" charset="0"/>
                <a:ea typeface="Times New Roman" pitchFamily="18" charset="0"/>
                <a:cs typeface="Lucida Sans Unicode" pitchFamily="34" charset="0"/>
              </a:rPr>
              <a:t>and action!</a:t>
            </a:r>
            <a:endParaRPr lang="en-US" sz="1000" dirty="0">
              <a:latin typeface="Lucida Sans Unicode" pitchFamily="34" charset="0"/>
              <a:ea typeface="Times New Roman" pitchFamily="18" charset="0"/>
              <a:cs typeface="Lucida Sans Unicode" pitchFamily="34" charset="0"/>
            </a:endParaRPr>
          </a:p>
          <a:p>
            <a:pPr algn="just" fontAlgn="base">
              <a:spcBef>
                <a:spcPct val="0"/>
              </a:spcBef>
              <a:spcAft>
                <a:spcPts val="300"/>
              </a:spcAft>
            </a:pPr>
            <a:r>
              <a:rPr lang="en-US" sz="1000" dirty="0" smtClean="0">
                <a:latin typeface="Lucida Sans Unicode" pitchFamily="34" charset="0"/>
                <a:ea typeface="Times New Roman" pitchFamily="18" charset="0"/>
                <a:cs typeface="Lucida Sans Unicode" pitchFamily="34" charset="0"/>
              </a:rPr>
              <a:t>Finally</a:t>
            </a:r>
            <a:r>
              <a:rPr lang="en-US" sz="1000" dirty="0">
                <a:latin typeface="Lucida Sans Unicode" pitchFamily="34" charset="0"/>
                <a:ea typeface="Times New Roman" pitchFamily="18" charset="0"/>
                <a:cs typeface="Lucida Sans Unicode" pitchFamily="34" charset="0"/>
              </a:rPr>
              <a:t>, </a:t>
            </a:r>
            <a:r>
              <a:rPr lang="en-US" sz="1000" dirty="0" smtClean="0">
                <a:latin typeface="Lucida Sans Unicode" pitchFamily="34" charset="0"/>
                <a:ea typeface="Times New Roman" pitchFamily="18" charset="0"/>
                <a:cs typeface="Lucida Sans Unicode" pitchFamily="34" charset="0"/>
              </a:rPr>
              <a:t>in addition to some news on forthcoming books and upcoming meetings we have a new segment on calls for participation, in this issue </a:t>
            </a:r>
            <a:r>
              <a:rPr lang="en-US" sz="1000" dirty="0" err="1" smtClean="0">
                <a:latin typeface="Lucida Sans Unicode" pitchFamily="34" charset="0"/>
                <a:ea typeface="Times New Roman" pitchFamily="18" charset="0"/>
                <a:cs typeface="Lucida Sans Unicode" pitchFamily="34" charset="0"/>
              </a:rPr>
              <a:t>Ineke</a:t>
            </a:r>
            <a:r>
              <a:rPr lang="en-US" sz="1000" dirty="0" smtClean="0">
                <a:latin typeface="Lucida Sans Unicode" pitchFamily="34" charset="0"/>
                <a:ea typeface="Times New Roman" pitchFamily="18" charset="0"/>
                <a:cs typeface="Lucida Sans Unicode" pitchFamily="34" charset="0"/>
              </a:rPr>
              <a:t> </a:t>
            </a:r>
            <a:r>
              <a:rPr lang="en-US" sz="1000" dirty="0" err="1">
                <a:latin typeface="Lucida Sans Unicode" pitchFamily="34" charset="0"/>
                <a:ea typeface="Times New Roman" pitchFamily="18" charset="0"/>
                <a:cs typeface="Lucida Sans Unicode" pitchFamily="34" charset="0"/>
              </a:rPr>
              <a:t>Haen</a:t>
            </a:r>
            <a:r>
              <a:rPr lang="en-US" sz="1000" dirty="0">
                <a:latin typeface="Lucida Sans Unicode" pitchFamily="34" charset="0"/>
                <a:ea typeface="Times New Roman" pitchFamily="18" charset="0"/>
                <a:cs typeface="Lucida Sans Unicode" pitchFamily="34" charset="0"/>
              </a:rPr>
              <a:t> Marshall </a:t>
            </a:r>
            <a:r>
              <a:rPr lang="en-US" sz="1000" dirty="0" smtClean="0">
                <a:latin typeface="Lucida Sans Unicode" pitchFamily="34" charset="0"/>
                <a:ea typeface="Times New Roman" pitchFamily="18" charset="0"/>
                <a:cs typeface="Lucida Sans Unicode" pitchFamily="34" charset="0"/>
              </a:rPr>
              <a:t>invites contributions to the third </a:t>
            </a:r>
            <a:r>
              <a:rPr lang="en-US" sz="1000" dirty="0">
                <a:latin typeface="Lucida Sans Unicode" pitchFamily="34" charset="0"/>
                <a:ea typeface="Times New Roman" pitchFamily="18" charset="0"/>
                <a:cs typeface="Lucida Sans Unicode" pitchFamily="34" charset="0"/>
              </a:rPr>
              <a:t>wave of the International Self-Report Delinquency </a:t>
            </a:r>
            <a:r>
              <a:rPr lang="en-US" sz="1000" dirty="0" smtClean="0">
                <a:latin typeface="Lucida Sans Unicode" pitchFamily="34" charset="0"/>
                <a:ea typeface="Times New Roman" pitchFamily="18" charset="0"/>
                <a:cs typeface="Lucida Sans Unicode" pitchFamily="34" charset="0"/>
              </a:rPr>
              <a:t>Study.</a:t>
            </a:r>
            <a:endParaRPr lang="en-US" sz="1000" i="1" dirty="0">
              <a:latin typeface="Lucida Sans Unicode" pitchFamily="34" charset="0"/>
              <a:cs typeface="Lucida Sans Unicode" pitchFamily="34" charset="0"/>
            </a:endParaRPr>
          </a:p>
          <a:p>
            <a:pPr lvl="0" algn="just" fontAlgn="base">
              <a:spcBef>
                <a:spcPct val="0"/>
              </a:spcBef>
              <a:spcAft>
                <a:spcPts val="300"/>
              </a:spcAft>
            </a:pPr>
            <a:r>
              <a:rPr lang="en-US" sz="1000" dirty="0" smtClean="0">
                <a:latin typeface="Lucida Sans Unicode" pitchFamily="34" charset="0"/>
                <a:ea typeface="Times New Roman" pitchFamily="18" charset="0"/>
                <a:cs typeface="Lucida Sans Unicode" pitchFamily="34" charset="0"/>
              </a:rPr>
              <a:t>The next newsletter will be distributed in the Fall, please send me </a:t>
            </a:r>
            <a:r>
              <a:rPr lang="en-US" sz="1000" b="1" i="1" dirty="0" smtClean="0">
                <a:latin typeface="Lucida Sans Unicode" pitchFamily="34" charset="0"/>
                <a:ea typeface="Times New Roman" pitchFamily="18" charset="0"/>
                <a:cs typeface="Lucida Sans Unicode" pitchFamily="34" charset="0"/>
              </a:rPr>
              <a:t>any and all</a:t>
            </a:r>
            <a:r>
              <a:rPr lang="en-US" sz="1000" dirty="0" smtClean="0">
                <a:latin typeface="Lucida Sans Unicode" pitchFamily="34" charset="0"/>
                <a:ea typeface="Times New Roman" pitchFamily="18" charset="0"/>
                <a:cs typeface="Lucida Sans Unicode" pitchFamily="34" charset="0"/>
              </a:rPr>
              <a:t> of your interesting contributions. And as before, we </a:t>
            </a:r>
            <a:r>
              <a:rPr lang="en-US" sz="1000" dirty="0">
                <a:latin typeface="Lucida Sans Unicode" pitchFamily="34" charset="0"/>
                <a:ea typeface="Times New Roman" pitchFamily="18" charset="0"/>
                <a:cs typeface="Lucida Sans Unicode" pitchFamily="34" charset="0"/>
              </a:rPr>
              <a:t>request that you please forward this e-mail to </a:t>
            </a:r>
            <a:r>
              <a:rPr lang="en-US" sz="1000" i="1" dirty="0">
                <a:latin typeface="Lucida Sans Unicode" pitchFamily="34" charset="0"/>
                <a:ea typeface="Times New Roman" pitchFamily="18" charset="0"/>
                <a:cs typeface="Lucida Sans Unicode" pitchFamily="34" charset="0"/>
              </a:rPr>
              <a:t>at least </a:t>
            </a:r>
            <a:r>
              <a:rPr lang="en-US" sz="1000" dirty="0">
                <a:latin typeface="Lucida Sans Unicode" pitchFamily="34" charset="0"/>
                <a:ea typeface="Times New Roman" pitchFamily="18" charset="0"/>
                <a:cs typeface="Lucida Sans Unicode" pitchFamily="34" charset="0"/>
              </a:rPr>
              <a:t>one non-DIC member you know, so that word about the Division's activities and its membership can grow.  </a:t>
            </a:r>
            <a:endParaRPr lang="en-US" sz="1000" dirty="0" smtClean="0">
              <a:latin typeface="Lucida Sans Unicode" pitchFamily="34" charset="0"/>
              <a:ea typeface="Times New Roman" pitchFamily="18" charset="0"/>
              <a:cs typeface="Lucida Sans Unicode" pitchFamily="34" charset="0"/>
            </a:endParaRPr>
          </a:p>
          <a:p>
            <a:pPr lvl="0" algn="just" fontAlgn="base">
              <a:spcBef>
                <a:spcPct val="0"/>
              </a:spcBef>
              <a:spcAft>
                <a:spcPts val="300"/>
              </a:spcAft>
            </a:pPr>
            <a:r>
              <a:rPr lang="en-US" sz="1000" dirty="0" smtClean="0">
                <a:latin typeface="Lucida Sans Unicode" pitchFamily="34" charset="0"/>
                <a:ea typeface="Times New Roman" pitchFamily="18" charset="0"/>
                <a:cs typeface="Lucida Sans Unicode" pitchFamily="34" charset="0"/>
              </a:rPr>
              <a:t>Thank </a:t>
            </a:r>
            <a:r>
              <a:rPr lang="en-US" sz="1000" dirty="0">
                <a:latin typeface="Lucida Sans Unicode" pitchFamily="34" charset="0"/>
                <a:ea typeface="Times New Roman" pitchFamily="18" charset="0"/>
                <a:cs typeface="Lucida Sans Unicode" pitchFamily="34" charset="0"/>
              </a:rPr>
              <a:t>you!</a:t>
            </a:r>
          </a:p>
          <a:p>
            <a:pPr lvl="0" algn="just" fontAlgn="base">
              <a:spcBef>
                <a:spcPct val="0"/>
              </a:spcBef>
              <a:spcAft>
                <a:spcPct val="0"/>
              </a:spcAft>
            </a:pPr>
            <a:endParaRPr lang="en-US" sz="1000" b="1" i="1" dirty="0" smtClean="0">
              <a:latin typeface="Lucida Sans Unicode" pitchFamily="34" charset="0"/>
              <a:ea typeface="Times New Roman" pitchFamily="18" charset="0"/>
              <a:cs typeface="Lucida Sans Unicode" pitchFamily="34" charset="0"/>
            </a:endParaRPr>
          </a:p>
          <a:p>
            <a:pPr lvl="0" algn="just" fontAlgn="base">
              <a:spcBef>
                <a:spcPct val="0"/>
              </a:spcBef>
              <a:spcAft>
                <a:spcPct val="0"/>
              </a:spcAft>
            </a:pPr>
            <a:r>
              <a:rPr lang="en-US" sz="1000" b="1" i="1" dirty="0" err="1" smtClean="0">
                <a:latin typeface="Lucida Sans Unicode" pitchFamily="34" charset="0"/>
                <a:ea typeface="Times New Roman" pitchFamily="18" charset="0"/>
                <a:cs typeface="Lucida Sans Unicode" pitchFamily="34" charset="0"/>
              </a:rPr>
              <a:t>AnamikaTwyman-Ghoshal</a:t>
            </a:r>
            <a:r>
              <a:rPr lang="en-US" sz="1000" b="1" i="1" dirty="0" smtClean="0">
                <a:latin typeface="Lucida Sans Unicode" pitchFamily="34" charset="0"/>
                <a:ea typeface="Times New Roman" pitchFamily="18" charset="0"/>
                <a:cs typeface="Lucida Sans Unicode" pitchFamily="34" charset="0"/>
              </a:rPr>
              <a:t>, Ph.D.</a:t>
            </a:r>
            <a:endParaRPr lang="en-US" sz="1000" b="1" i="1" dirty="0">
              <a:latin typeface="Lucida Sans Unicode" pitchFamily="34" charset="0"/>
              <a:ea typeface="Times New Roman" pitchFamily="18" charset="0"/>
              <a:cs typeface="Lucida Sans Unicode" pitchFamily="34" charset="0"/>
            </a:endParaRPr>
          </a:p>
          <a:p>
            <a:pPr lvl="0" algn="just" fontAlgn="base">
              <a:spcBef>
                <a:spcPct val="0"/>
              </a:spcBef>
              <a:spcAft>
                <a:spcPct val="0"/>
              </a:spcAft>
            </a:pPr>
            <a:r>
              <a:rPr lang="en-US" sz="1000" dirty="0">
                <a:latin typeface="Lucida Sans Unicode" pitchFamily="34" charset="0"/>
                <a:ea typeface="Times New Roman" pitchFamily="18" charset="0"/>
                <a:cs typeface="Lucida Sans Unicode" pitchFamily="34" charset="0"/>
              </a:rPr>
              <a:t>DIC Newsletter </a:t>
            </a:r>
            <a:r>
              <a:rPr lang="en-US" sz="1000" dirty="0" smtClean="0">
                <a:latin typeface="Lucida Sans Unicode" pitchFamily="34" charset="0"/>
                <a:ea typeface="Times New Roman" pitchFamily="18" charset="0"/>
                <a:cs typeface="Lucida Sans Unicode" pitchFamily="34" charset="0"/>
              </a:rPr>
              <a:t>Editor</a:t>
            </a:r>
          </a:p>
          <a:p>
            <a:pPr lvl="0" algn="just" fontAlgn="base">
              <a:spcBef>
                <a:spcPct val="0"/>
              </a:spcBef>
              <a:spcAft>
                <a:spcPct val="0"/>
              </a:spcAft>
            </a:pPr>
            <a:r>
              <a:rPr lang="en-US" sz="1000" i="1" dirty="0" smtClean="0">
                <a:latin typeface="Lucida Sans Unicode" pitchFamily="34" charset="0"/>
                <a:cs typeface="Lucida Sans Unicode" pitchFamily="34" charset="0"/>
              </a:rPr>
              <a:t>a@twymanghoshal.com</a:t>
            </a:r>
            <a:endParaRPr lang="en-US" sz="1000" i="1" dirty="0">
              <a:latin typeface="Lucida Sans Unicode" pitchFamily="34" charset="0"/>
              <a:cs typeface="Lucida Sans Unicode" pitchFamily="34" charset="0"/>
            </a:endParaRPr>
          </a:p>
        </p:txBody>
      </p:sp>
      <p:sp>
        <p:nvSpPr>
          <p:cNvPr id="3" name="TextBox 2"/>
          <p:cNvSpPr txBox="1"/>
          <p:nvPr/>
        </p:nvSpPr>
        <p:spPr>
          <a:xfrm rot="5400000">
            <a:off x="5470318" y="3376978"/>
            <a:ext cx="1515158" cy="184666"/>
          </a:xfrm>
          <a:prstGeom prst="rect">
            <a:avLst/>
          </a:prstGeom>
          <a:noFill/>
        </p:spPr>
        <p:txBody>
          <a:bodyPr wrap="none" rtlCol="0">
            <a:spAutoFit/>
          </a:bodyPr>
          <a:lstStyle/>
          <a:p>
            <a:r>
              <a:rPr lang="en-US" sz="600" dirty="0" smtClean="0"/>
              <a:t>Photo </a:t>
            </a:r>
            <a:r>
              <a:rPr lang="en-US" sz="600" dirty="0"/>
              <a:t>courtesy </a:t>
            </a:r>
            <a:r>
              <a:rPr lang="en-US" sz="600" dirty="0" smtClean="0"/>
              <a:t>of http://blogs.oxfam.org </a:t>
            </a:r>
            <a:endParaRPr lang="en-US" sz="600" dirty="0"/>
          </a:p>
        </p:txBody>
      </p:sp>
      <p:sp>
        <p:nvSpPr>
          <p:cNvPr id="15" name="Text Box 7"/>
          <p:cNvSpPr txBox="1">
            <a:spLocks noChangeArrowheads="1"/>
          </p:cNvSpPr>
          <p:nvPr/>
        </p:nvSpPr>
        <p:spPr bwMode="auto">
          <a:xfrm>
            <a:off x="917703" y="8405336"/>
            <a:ext cx="4895850" cy="738664"/>
          </a:xfrm>
          <a:prstGeom prst="rect">
            <a:avLst/>
          </a:prstGeom>
          <a:solidFill>
            <a:schemeClr val="bg2">
              <a:lumMod val="75000"/>
            </a:schemeClr>
          </a:solidFill>
          <a:ln w="19050">
            <a:solidFill>
              <a:schemeClr val="tx1"/>
            </a:solidFill>
            <a:miter lim="800000"/>
            <a:headEnd/>
            <a:tailEnd/>
          </a:ln>
        </p:spPr>
        <p:txBody>
          <a:bodyPr vert="horz" wrap="square" lIns="91440" tIns="91440" rIns="91440" bIns="91440" numCol="1" anchor="t" anchorCtr="0" compatLnSpc="1">
            <a:prstTxWarp prst="textNoShape">
              <a:avLst/>
            </a:prstTxWarp>
            <a:spAutoFit/>
          </a:bodyPr>
          <a:lstStyle/>
          <a:p>
            <a:pPr lvl="0" algn="ctr" fontAlgn="base">
              <a:spcBef>
                <a:spcPct val="0"/>
              </a:spcBef>
            </a:pPr>
            <a:r>
              <a:rPr lang="en-US" sz="900" b="1" dirty="0" smtClean="0">
                <a:solidFill>
                  <a:srgbClr val="655E39"/>
                </a:solidFill>
                <a:latin typeface="Lucida Sans Unicode" pitchFamily="34" charset="0"/>
                <a:cs typeface="Lucida Sans Unicode" pitchFamily="34" charset="0"/>
              </a:rPr>
              <a:t>Contributions, c</a:t>
            </a:r>
            <a:r>
              <a:rPr kumimoji="0" lang="en-US" sz="900" b="1" i="0" u="none" strike="noStrike" cap="none" normalizeH="0" dirty="0" smtClean="0">
                <a:ln>
                  <a:noFill/>
                </a:ln>
                <a:solidFill>
                  <a:srgbClr val="655E39"/>
                </a:solidFill>
                <a:effectLst/>
                <a:latin typeface="Lucida Sans Unicode" pitchFamily="34" charset="0"/>
                <a:cs typeface="Lucida Sans Unicode" pitchFamily="34" charset="0"/>
              </a:rPr>
              <a:t>omments, criticisms, or suggestions shou</a:t>
            </a:r>
            <a:r>
              <a:rPr lang="en-US" sz="900" b="1" dirty="0" smtClean="0">
                <a:solidFill>
                  <a:srgbClr val="655E39"/>
                </a:solidFill>
                <a:latin typeface="Lucida Sans Unicode" pitchFamily="34" charset="0"/>
                <a:cs typeface="Lucida Sans Unicode" pitchFamily="34" charset="0"/>
              </a:rPr>
              <a:t>ld be sent to:</a:t>
            </a:r>
          </a:p>
          <a:p>
            <a:pPr lvl="0" algn="ctr" fontAlgn="base">
              <a:spcBef>
                <a:spcPct val="0"/>
              </a:spcBef>
            </a:pPr>
            <a:r>
              <a:rPr lang="en-US" sz="900" b="1" dirty="0" err="1" smtClean="0">
                <a:latin typeface="Lucida Sans Unicode" pitchFamily="34" charset="0"/>
                <a:cs typeface="Lucida Sans Unicode" pitchFamily="34" charset="0"/>
              </a:rPr>
              <a:t>Anamika</a:t>
            </a:r>
            <a:r>
              <a:rPr lang="en-US" sz="900" b="1" dirty="0" smtClean="0">
                <a:latin typeface="Lucida Sans Unicode" pitchFamily="34" charset="0"/>
                <a:cs typeface="Lucida Sans Unicode" pitchFamily="34" charset="0"/>
              </a:rPr>
              <a:t> </a:t>
            </a:r>
            <a:r>
              <a:rPr lang="en-US" sz="900" b="1" dirty="0" err="1" smtClean="0">
                <a:latin typeface="Lucida Sans Unicode" pitchFamily="34" charset="0"/>
                <a:cs typeface="Lucida Sans Unicode" pitchFamily="34" charset="0"/>
              </a:rPr>
              <a:t>Twyman-Ghoshal</a:t>
            </a:r>
            <a:r>
              <a:rPr lang="en-US" sz="900" b="1" dirty="0" smtClean="0">
                <a:latin typeface="Lucida Sans Unicode" pitchFamily="34" charset="0"/>
                <a:cs typeface="Lucida Sans Unicode" pitchFamily="34" charset="0"/>
              </a:rPr>
              <a:t>, Ph.D.</a:t>
            </a:r>
            <a:endParaRPr lang="en-US" sz="900" b="1" i="1" dirty="0" smtClean="0">
              <a:latin typeface="Lucida Sans Unicode" pitchFamily="34" charset="0"/>
              <a:cs typeface="Lucida Sans Unicode" pitchFamily="34" charset="0"/>
            </a:endParaRPr>
          </a:p>
          <a:p>
            <a:pPr algn="ctr"/>
            <a:r>
              <a:rPr lang="en-US" sz="900" i="1" dirty="0" smtClean="0">
                <a:latin typeface="Lucida Sans Unicode" pitchFamily="34" charset="0"/>
                <a:cs typeface="Lucida Sans Unicode" pitchFamily="34" charset="0"/>
              </a:rPr>
              <a:t>DIC Newsletter Editor</a:t>
            </a:r>
          </a:p>
          <a:p>
            <a:pPr marL="0" marR="0" lvl="0" indent="0" algn="ctr" defTabSz="914400" rtl="0" eaLnBrk="1" fontAlgn="base" latinLnBrk="0" hangingPunct="1">
              <a:spcBef>
                <a:spcPct val="0"/>
              </a:spcBef>
              <a:buClrTx/>
              <a:buSzTx/>
              <a:buFontTx/>
              <a:buNone/>
              <a:tabLst/>
            </a:pPr>
            <a:r>
              <a:rPr lang="en-US" sz="900" dirty="0" smtClean="0">
                <a:latin typeface="Lucida Sans Unicode" pitchFamily="34" charset="0"/>
                <a:cs typeface="Lucida Sans Unicode" pitchFamily="34" charset="0"/>
              </a:rPr>
              <a:t>E-mail: </a:t>
            </a:r>
            <a:r>
              <a:rPr lang="en-US" sz="900" dirty="0" smtClean="0">
                <a:latin typeface="Lucida Sans Unicode" pitchFamily="34" charset="0"/>
                <a:cs typeface="Lucida Sans Unicode" pitchFamily="34" charset="0"/>
                <a:hlinkClick r:id="rId5"/>
              </a:rPr>
              <a:t>a@twymanghoshal.com</a:t>
            </a:r>
            <a:r>
              <a:rPr lang="en-US" sz="900" dirty="0" smtClean="0">
                <a:latin typeface="Lucida Sans Unicode" pitchFamily="34" charset="0"/>
                <a:cs typeface="Lucida Sans Unicode"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10</a:t>
            </a:r>
            <a:endParaRPr lang="en-US" sz="1200" b="1" dirty="0">
              <a:solidFill>
                <a:srgbClr val="655E39"/>
              </a:solidFill>
              <a:latin typeface="Papyrus" pitchFamily="66" charset="0"/>
            </a:endParaRPr>
          </a:p>
        </p:txBody>
      </p:sp>
      <p:sp>
        <p:nvSpPr>
          <p:cNvPr id="7" name="TextBox 6"/>
          <p:cNvSpPr txBox="1"/>
          <p:nvPr/>
        </p:nvSpPr>
        <p:spPr>
          <a:xfrm>
            <a:off x="762000" y="6546265"/>
            <a:ext cx="5334000" cy="2292935"/>
          </a:xfrm>
          <a:prstGeom prst="rect">
            <a:avLst/>
          </a:prstGeom>
          <a:solidFill>
            <a:schemeClr val="bg2">
              <a:lumMod val="90000"/>
            </a:schemeClr>
          </a:solidFill>
          <a:ln>
            <a:solidFill>
              <a:schemeClr val="tx1"/>
            </a:solidFill>
          </a:ln>
        </p:spPr>
        <p:txBody>
          <a:bodyPr wrap="square" rtlCol="0">
            <a:spAutoFit/>
          </a:bodyPr>
          <a:lstStyle/>
          <a:p>
            <a:r>
              <a:rPr lang="en-US" sz="1100" b="1" dirty="0" smtClean="0">
                <a:solidFill>
                  <a:schemeClr val="bg2">
                    <a:lumMod val="50000"/>
                  </a:schemeClr>
                </a:solidFill>
              </a:rPr>
              <a:t>	Forthcoming Publication in the </a:t>
            </a:r>
          </a:p>
          <a:p>
            <a:r>
              <a:rPr lang="en-US" sz="1100" b="1" dirty="0" smtClean="0">
                <a:solidFill>
                  <a:schemeClr val="bg2">
                    <a:lumMod val="50000"/>
                  </a:schemeClr>
                </a:solidFill>
              </a:rPr>
              <a:t>	</a:t>
            </a:r>
            <a:r>
              <a:rPr lang="en-US" sz="1200" b="1" i="1" dirty="0" smtClean="0">
                <a:solidFill>
                  <a:schemeClr val="bg2">
                    <a:lumMod val="25000"/>
                  </a:schemeClr>
                </a:solidFill>
              </a:rPr>
              <a:t>International Journal of Comparative and Applied Criminal Justice</a:t>
            </a:r>
            <a:r>
              <a:rPr lang="en-US" sz="1100" b="1" dirty="0" smtClean="0">
                <a:solidFill>
                  <a:schemeClr val="bg2">
                    <a:lumMod val="50000"/>
                  </a:schemeClr>
                </a:solidFill>
              </a:rPr>
              <a:t>:</a:t>
            </a:r>
          </a:p>
          <a:p>
            <a:r>
              <a:rPr lang="en-US" sz="1100" b="1" dirty="0" smtClean="0"/>
              <a:t>	Violence </a:t>
            </a:r>
            <a:r>
              <a:rPr lang="en-US" sz="1100" b="1" dirty="0"/>
              <a:t>Against Women on Public Transport in Nepal: Sexual </a:t>
            </a:r>
            <a:r>
              <a:rPr lang="en-US" sz="1100" b="1" dirty="0" smtClean="0"/>
              <a:t>	Harassment </a:t>
            </a:r>
            <a:r>
              <a:rPr lang="en-US" sz="1100" b="1" dirty="0"/>
              <a:t>and the Spatial Expression of Male </a:t>
            </a:r>
            <a:r>
              <a:rPr lang="en-US" sz="1100" b="1" dirty="0" smtClean="0"/>
              <a:t>Privilege</a:t>
            </a:r>
          </a:p>
          <a:p>
            <a:r>
              <a:rPr lang="en-US" sz="900" b="1" dirty="0" smtClean="0"/>
              <a:t>	by </a:t>
            </a:r>
            <a:r>
              <a:rPr lang="en-US" sz="900" b="1" dirty="0"/>
              <a:t>Gita </a:t>
            </a:r>
            <a:r>
              <a:rPr lang="en-US" sz="900" b="1" dirty="0" err="1"/>
              <a:t>Neupane</a:t>
            </a:r>
            <a:r>
              <a:rPr lang="en-US" sz="900" b="1" dirty="0"/>
              <a:t> &amp; </a:t>
            </a:r>
            <a:r>
              <a:rPr lang="en-US" sz="900" b="1" dirty="0" err="1"/>
              <a:t>Meda</a:t>
            </a:r>
            <a:r>
              <a:rPr lang="en-US" sz="900" b="1" dirty="0"/>
              <a:t> Chesney-Lind</a:t>
            </a:r>
          </a:p>
          <a:p>
            <a:endParaRPr lang="en-US" sz="900" b="1" dirty="0" smtClean="0">
              <a:solidFill>
                <a:srgbClr val="00CC99"/>
              </a:solidFill>
            </a:endParaRPr>
          </a:p>
          <a:p>
            <a:pPr algn="just"/>
            <a:r>
              <a:rPr lang="en-US" sz="900" dirty="0" smtClean="0"/>
              <a:t>Violence </a:t>
            </a:r>
            <a:r>
              <a:rPr lang="en-US" sz="900" dirty="0"/>
              <a:t>against women in public space is a serious, worldwide problem. Essentially, as women move from lives confined to the domestic sphere, their very spatial mobility might be perceived to be a form of defiance and deviance. This paper uses a mixed method approach to explore sexual harassment and assault in public transport in Kathmandu, Nepal.  </a:t>
            </a:r>
            <a:r>
              <a:rPr lang="en-US" sz="900" dirty="0" smtClean="0"/>
              <a:t>The </a:t>
            </a:r>
            <a:r>
              <a:rPr lang="en-US" sz="900" dirty="0"/>
              <a:t>data indicate that sexual harassment and sexual assault are ubiquitous on public transport with younger women particular targets of this abuse. Despite the seriousness of some of these assaults and comments from young women indicating the trauma resulting from these intrusions, none filed official complaints to the bus companies or the police. It appears that public transport offers males both proximity and anonymity, which, in turn, results in high levels of abuse with very little risk of social or legal consequences. </a:t>
            </a:r>
            <a:endParaRPr lang="en-US" sz="800" dirty="0"/>
          </a:p>
        </p:txBody>
      </p:sp>
      <p:pic>
        <p:nvPicPr>
          <p:cNvPr id="9" name="Picture 2" descr="http://internationalcriminology.com/yahoo_site_admin/assets/images/DIC_Journal.3863753_st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6161314"/>
            <a:ext cx="914400" cy="130628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14" name="TextBox 13"/>
          <p:cNvSpPr txBox="1"/>
          <p:nvPr/>
        </p:nvSpPr>
        <p:spPr>
          <a:xfrm>
            <a:off x="304800" y="1400919"/>
            <a:ext cx="6248400" cy="4847481"/>
          </a:xfrm>
          <a:prstGeom prst="rect">
            <a:avLst/>
          </a:prstGeom>
          <a:noFill/>
        </p:spPr>
        <p:txBody>
          <a:bodyPr wrap="square" rtlCol="0">
            <a:spAutoFit/>
          </a:bodyPr>
          <a:lstStyle/>
          <a:p>
            <a:pPr algn="just">
              <a:spcAft>
                <a:spcPts val="300"/>
              </a:spcAft>
            </a:pPr>
            <a:r>
              <a:rPr lang="en-US" sz="950" dirty="0">
                <a:latin typeface="Lucida Sans Unicode" pitchFamily="34" charset="0"/>
                <a:cs typeface="Lucida Sans Unicode" pitchFamily="34" charset="0"/>
              </a:rPr>
              <a:t>While one of the objectives of safe harbor laws is to remove minors involved in prostitution from the jurisdiction of the criminal justice and juvenile delinquency systems, they were also designed with the intent of providing minor victims with specialized services, in recognition of their status as victims of crime and of the unique trauma that child victims of sex trafficking endure. However, some states have adopted safe harbor models that prohibit the prosecution of minors for prostitution but do little else to protect prostituted minors.  For example, the Connecticut Safe Harbor Act prohibits a child under 16 years of age from being charged with </a:t>
            </a:r>
            <a:r>
              <a:rPr lang="en-US" sz="950" dirty="0" smtClean="0">
                <a:latin typeface="Lucida Sans Unicode" pitchFamily="34" charset="0"/>
                <a:cs typeface="Lucida Sans Unicode" pitchFamily="34" charset="0"/>
              </a:rPr>
              <a:t>prostitution</a:t>
            </a:r>
            <a:r>
              <a:rPr lang="en-US" sz="950" baseline="30000" dirty="0" smtClean="0">
                <a:latin typeface="Lucida Sans Unicode" pitchFamily="34" charset="0"/>
                <a:cs typeface="Lucida Sans Unicode" pitchFamily="34" charset="0"/>
              </a:rPr>
              <a:t>5</a:t>
            </a:r>
            <a:r>
              <a:rPr lang="en-US" sz="950" dirty="0" smtClean="0">
                <a:latin typeface="Lucida Sans Unicode" pitchFamily="34" charset="0"/>
                <a:cs typeface="Lucida Sans Unicode" pitchFamily="34" charset="0"/>
              </a:rPr>
              <a:t>  </a:t>
            </a:r>
            <a:r>
              <a:rPr lang="en-US" sz="950" dirty="0">
                <a:latin typeface="Lucida Sans Unicode" pitchFamily="34" charset="0"/>
                <a:cs typeface="Lucida Sans Unicode" pitchFamily="34" charset="0"/>
              </a:rPr>
              <a:t>and increases penalties for prostitution children less than 16 </a:t>
            </a:r>
            <a:r>
              <a:rPr lang="en-US" sz="950" dirty="0" smtClean="0">
                <a:latin typeface="Lucida Sans Unicode" pitchFamily="34" charset="0"/>
                <a:cs typeface="Lucida Sans Unicode" pitchFamily="34" charset="0"/>
              </a:rPr>
              <a:t>years</a:t>
            </a:r>
            <a:r>
              <a:rPr lang="en-US" sz="950" baseline="30000" dirty="0" smtClean="0">
                <a:latin typeface="Lucida Sans Unicode" pitchFamily="34" charset="0"/>
                <a:cs typeface="Lucida Sans Unicode" pitchFamily="34" charset="0"/>
              </a:rPr>
              <a:t>6</a:t>
            </a:r>
            <a:r>
              <a:rPr lang="en-US" sz="950" dirty="0" smtClean="0">
                <a:latin typeface="Lucida Sans Unicode" pitchFamily="34" charset="0"/>
                <a:cs typeface="Lucida Sans Unicode" pitchFamily="34" charset="0"/>
              </a:rPr>
              <a:t>;  </a:t>
            </a:r>
            <a:r>
              <a:rPr lang="en-US" sz="950" dirty="0">
                <a:latin typeface="Lucida Sans Unicode" pitchFamily="34" charset="0"/>
                <a:cs typeface="Lucida Sans Unicode" pitchFamily="34" charset="0"/>
              </a:rPr>
              <a:t>however, it does not mandate specialized services for victims who are identified by law enforcement, nor does it require a criminal investigation. Other states, including New York, which enacted the first safe harbor law in 2010, has been criticized for including certain conditions, including a prior arrest(s) for prostitution and a victim’s refusal of </a:t>
            </a:r>
            <a:r>
              <a:rPr lang="en-US" sz="950" dirty="0" smtClean="0">
                <a:latin typeface="Lucida Sans Unicode" pitchFamily="34" charset="0"/>
                <a:cs typeface="Lucida Sans Unicode" pitchFamily="34" charset="0"/>
              </a:rPr>
              <a:t>services</a:t>
            </a:r>
            <a:r>
              <a:rPr lang="en-US" sz="950" baseline="30000" dirty="0" smtClean="0">
                <a:latin typeface="Lucida Sans Unicode" pitchFamily="34" charset="0"/>
                <a:cs typeface="Lucida Sans Unicode" pitchFamily="34" charset="0"/>
              </a:rPr>
              <a:t>7</a:t>
            </a:r>
            <a:r>
              <a:rPr lang="en-US" sz="950" dirty="0" smtClean="0">
                <a:latin typeface="Lucida Sans Unicode" pitchFamily="34" charset="0"/>
                <a:cs typeface="Lucida Sans Unicode" pitchFamily="34" charset="0"/>
              </a:rPr>
              <a:t>,  </a:t>
            </a:r>
            <a:r>
              <a:rPr lang="en-US" sz="950" dirty="0">
                <a:latin typeface="Lucida Sans Unicode" pitchFamily="34" charset="0"/>
                <a:cs typeface="Lucida Sans Unicode" pitchFamily="34" charset="0"/>
              </a:rPr>
              <a:t>which could preclude prostituted minors from receiving a Person In Need of Supervision (PINS) certification that is required for diversion into programs with specialized </a:t>
            </a:r>
            <a:r>
              <a:rPr lang="en-US" sz="950" dirty="0" smtClean="0">
                <a:latin typeface="Lucida Sans Unicode" pitchFamily="34" charset="0"/>
                <a:cs typeface="Lucida Sans Unicode" pitchFamily="34" charset="0"/>
              </a:rPr>
              <a:t>services</a:t>
            </a:r>
            <a:r>
              <a:rPr lang="en-US" sz="950" baseline="30000" dirty="0" smtClean="0">
                <a:latin typeface="Lucida Sans Unicode" pitchFamily="34" charset="0"/>
                <a:cs typeface="Lucida Sans Unicode" pitchFamily="34" charset="0"/>
              </a:rPr>
              <a:t>8</a:t>
            </a:r>
            <a:r>
              <a:rPr lang="en-US" sz="950" dirty="0" smtClean="0">
                <a:latin typeface="Lucida Sans Unicode" pitchFamily="34" charset="0"/>
                <a:cs typeface="Lucida Sans Unicode" pitchFamily="34" charset="0"/>
              </a:rPr>
              <a:t>.   </a:t>
            </a:r>
            <a:r>
              <a:rPr lang="en-US" sz="950" dirty="0">
                <a:latin typeface="Lucida Sans Unicode" pitchFamily="34" charset="0"/>
                <a:cs typeface="Lucida Sans Unicode" pitchFamily="34" charset="0"/>
              </a:rPr>
              <a:t>Prostituted minors who are denied PINS certification can instead be charged and adjudicated as delinquents.  </a:t>
            </a:r>
          </a:p>
          <a:p>
            <a:pPr algn="just"/>
            <a:r>
              <a:rPr lang="en-US" sz="950" dirty="0">
                <a:latin typeface="Lucida Sans Unicode" pitchFamily="34" charset="0"/>
                <a:cs typeface="Lucida Sans Unicode" pitchFamily="34" charset="0"/>
              </a:rPr>
              <a:t>Thus, while safe harbor laws are a step in the right direction in that they are designed to recognize minors involved in prostitution as victims who are often subject to extreme physical and sexual violence at the hands of pimps and clients, it is unclear at this point what the true impact of these laws will be.  Safe harbor laws that leave too much discretion in the hands of criminal justice officials or that do not include adequate provisions for victim services may undermine the true intent of these laws and run the risk of viewing and treating minors involved in prostitution as victims rather than criminals in statute but not in practice. </a:t>
            </a:r>
            <a:endParaRPr lang="en-US" sz="950" dirty="0" smtClean="0">
              <a:latin typeface="Lucida Sans Unicode" pitchFamily="34" charset="0"/>
              <a:cs typeface="Lucida Sans Unicode" pitchFamily="34" charset="0"/>
            </a:endParaRPr>
          </a:p>
          <a:p>
            <a:pPr algn="just"/>
            <a:endParaRPr lang="en-US" sz="650" dirty="0">
              <a:latin typeface="Lucida Sans Unicode" pitchFamily="34" charset="0"/>
              <a:cs typeface="Lucida Sans Unicode" pitchFamily="34" charset="0"/>
            </a:endParaRPr>
          </a:p>
          <a:p>
            <a:pPr algn="just"/>
            <a:r>
              <a:rPr lang="en-US" sz="650" baseline="30000" dirty="0" smtClean="0">
                <a:solidFill>
                  <a:schemeClr val="bg2">
                    <a:lumMod val="50000"/>
                  </a:schemeClr>
                </a:solidFill>
                <a:latin typeface="Lucida Sans Unicode" pitchFamily="34" charset="0"/>
                <a:cs typeface="Lucida Sans Unicode" pitchFamily="34" charset="0"/>
              </a:rPr>
              <a:t>1 </a:t>
            </a:r>
            <a:r>
              <a:rPr lang="en-US" sz="650" dirty="0" smtClean="0">
                <a:solidFill>
                  <a:schemeClr val="bg2">
                    <a:lumMod val="50000"/>
                  </a:schemeClr>
                </a:solidFill>
                <a:latin typeface="Lucida Sans Unicode" pitchFamily="34" charset="0"/>
                <a:cs typeface="Lucida Sans Unicode" pitchFamily="34" charset="0"/>
              </a:rPr>
              <a:t>The </a:t>
            </a:r>
            <a:r>
              <a:rPr lang="en-US" sz="650" dirty="0">
                <a:solidFill>
                  <a:schemeClr val="bg2">
                    <a:lumMod val="50000"/>
                  </a:schemeClr>
                </a:solidFill>
                <a:latin typeface="Lucida Sans Unicode" pitchFamily="34" charset="0"/>
                <a:cs typeface="Lucida Sans Unicode" pitchFamily="34" charset="0"/>
              </a:rPr>
              <a:t>Victims of Trafficking and Violence Protection Act The TVPA (2000) and its subsequent reauthorizations (2003, 2005, 2008) defines anyone under 18 years involved in commercial sex acts as victims of sex trafficking (18 U.S.C. § 1591).  </a:t>
            </a:r>
          </a:p>
          <a:p>
            <a:pPr algn="just"/>
            <a:r>
              <a:rPr lang="en-US" sz="650" baseline="30000" dirty="0" smtClean="0">
                <a:solidFill>
                  <a:schemeClr val="bg2">
                    <a:lumMod val="50000"/>
                  </a:schemeClr>
                </a:solidFill>
                <a:latin typeface="Lucida Sans Unicode" pitchFamily="34" charset="0"/>
                <a:cs typeface="Lucida Sans Unicode" pitchFamily="34" charset="0"/>
              </a:rPr>
              <a:t>2 </a:t>
            </a:r>
            <a:r>
              <a:rPr lang="en-US" sz="650" dirty="0" err="1" smtClean="0">
                <a:solidFill>
                  <a:schemeClr val="bg2">
                    <a:lumMod val="50000"/>
                  </a:schemeClr>
                </a:solidFill>
                <a:latin typeface="Lucida Sans Unicode" pitchFamily="34" charset="0"/>
                <a:cs typeface="Lucida Sans Unicode" pitchFamily="34" charset="0"/>
              </a:rPr>
              <a:t>Gragg</a:t>
            </a:r>
            <a:r>
              <a:rPr lang="en-US" sz="650" dirty="0">
                <a:solidFill>
                  <a:schemeClr val="bg2">
                    <a:lumMod val="50000"/>
                  </a:schemeClr>
                </a:solidFill>
                <a:latin typeface="Lucida Sans Unicode" pitchFamily="34" charset="0"/>
                <a:cs typeface="Lucida Sans Unicode" pitchFamily="34" charset="0"/>
              </a:rPr>
              <a:t>, Frances, Ian </a:t>
            </a:r>
            <a:r>
              <a:rPr lang="en-US" sz="650" dirty="0" err="1">
                <a:solidFill>
                  <a:schemeClr val="bg2">
                    <a:lumMod val="50000"/>
                  </a:schemeClr>
                </a:solidFill>
                <a:latin typeface="Lucida Sans Unicode" pitchFamily="34" charset="0"/>
                <a:cs typeface="Lucida Sans Unicode" pitchFamily="34" charset="0"/>
              </a:rPr>
              <a:t>Petta</a:t>
            </a:r>
            <a:r>
              <a:rPr lang="en-US" sz="650" dirty="0">
                <a:solidFill>
                  <a:schemeClr val="bg2">
                    <a:lumMod val="50000"/>
                  </a:schemeClr>
                </a:solidFill>
                <a:latin typeface="Lucida Sans Unicode" pitchFamily="34" charset="0"/>
                <a:cs typeface="Lucida Sans Unicode" pitchFamily="34" charset="0"/>
              </a:rPr>
              <a:t>, </a:t>
            </a:r>
            <a:r>
              <a:rPr lang="en-US" sz="650" dirty="0" err="1">
                <a:solidFill>
                  <a:schemeClr val="bg2">
                    <a:lumMod val="50000"/>
                  </a:schemeClr>
                </a:solidFill>
                <a:latin typeface="Lucida Sans Unicode" pitchFamily="34" charset="0"/>
                <a:cs typeface="Lucida Sans Unicode" pitchFamily="34" charset="0"/>
              </a:rPr>
              <a:t>Haidee</a:t>
            </a:r>
            <a:r>
              <a:rPr lang="en-US" sz="650" dirty="0">
                <a:solidFill>
                  <a:schemeClr val="bg2">
                    <a:lumMod val="50000"/>
                  </a:schemeClr>
                </a:solidFill>
                <a:latin typeface="Lucida Sans Unicode" pitchFamily="34" charset="0"/>
                <a:cs typeface="Lucida Sans Unicode" pitchFamily="34" charset="0"/>
              </a:rPr>
              <a:t> Bernstein, Karla </a:t>
            </a:r>
            <a:r>
              <a:rPr lang="en-US" sz="650" dirty="0" err="1">
                <a:solidFill>
                  <a:schemeClr val="bg2">
                    <a:lumMod val="50000"/>
                  </a:schemeClr>
                </a:solidFill>
                <a:latin typeface="Lucida Sans Unicode" pitchFamily="34" charset="0"/>
                <a:cs typeface="Lucida Sans Unicode" pitchFamily="34" charset="0"/>
              </a:rPr>
              <a:t>Eisen</a:t>
            </a:r>
            <a:r>
              <a:rPr lang="en-US" sz="650" dirty="0">
                <a:solidFill>
                  <a:schemeClr val="bg2">
                    <a:lumMod val="50000"/>
                  </a:schemeClr>
                </a:solidFill>
                <a:latin typeface="Lucida Sans Unicode" pitchFamily="34" charset="0"/>
                <a:cs typeface="Lucida Sans Unicode" pitchFamily="34" charset="0"/>
              </a:rPr>
              <a:t>, and Liz Quinn. 2007. New York Prevalence Study of Commercially Sexually Exploited Children Final Report. Prepared for New York State Office of Children and Family Services, </a:t>
            </a:r>
            <a:r>
              <a:rPr lang="en-US" sz="650" dirty="0" err="1">
                <a:solidFill>
                  <a:schemeClr val="bg2">
                    <a:lumMod val="50000"/>
                  </a:schemeClr>
                </a:solidFill>
                <a:latin typeface="Lucida Sans Unicode" pitchFamily="34" charset="0"/>
                <a:cs typeface="Lucida Sans Unicode" pitchFamily="34" charset="0"/>
              </a:rPr>
              <a:t>Rennsselaer</a:t>
            </a:r>
            <a:r>
              <a:rPr lang="en-US" sz="650" dirty="0">
                <a:solidFill>
                  <a:schemeClr val="bg2">
                    <a:lumMod val="50000"/>
                  </a:schemeClr>
                </a:solidFill>
                <a:latin typeface="Lucida Sans Unicode" pitchFamily="34" charset="0"/>
                <a:cs typeface="Lucida Sans Unicode" pitchFamily="34" charset="0"/>
              </a:rPr>
              <a:t>, New York. </a:t>
            </a:r>
          </a:p>
          <a:p>
            <a:pPr algn="just"/>
            <a:r>
              <a:rPr lang="en-US" sz="650" baseline="30000" dirty="0" smtClean="0">
                <a:solidFill>
                  <a:schemeClr val="bg2">
                    <a:lumMod val="50000"/>
                  </a:schemeClr>
                </a:solidFill>
                <a:latin typeface="Lucida Sans Unicode" pitchFamily="34" charset="0"/>
                <a:cs typeface="Lucida Sans Unicode" pitchFamily="34" charset="0"/>
              </a:rPr>
              <a:t>3 </a:t>
            </a:r>
            <a:r>
              <a:rPr lang="en-US" sz="650" dirty="0" err="1" smtClean="0">
                <a:solidFill>
                  <a:schemeClr val="bg2">
                    <a:lumMod val="50000"/>
                  </a:schemeClr>
                </a:solidFill>
                <a:latin typeface="Lucida Sans Unicode" pitchFamily="34" charset="0"/>
                <a:cs typeface="Lucida Sans Unicode" pitchFamily="34" charset="0"/>
              </a:rPr>
              <a:t>Annitto</a:t>
            </a:r>
            <a:r>
              <a:rPr lang="en-US" sz="650" dirty="0">
                <a:solidFill>
                  <a:schemeClr val="bg2">
                    <a:lumMod val="50000"/>
                  </a:schemeClr>
                </a:solidFill>
                <a:latin typeface="Lucida Sans Unicode" pitchFamily="34" charset="0"/>
                <a:cs typeface="Lucida Sans Unicode" pitchFamily="34" charset="0"/>
              </a:rPr>
              <a:t>, Megan. 2011. Consent, Coercion, and Compassion: Crafting a Commonsense Approach to Commercial Sexual Exploitation of Minors. Yale Law and Policy Review, 30(1):18 </a:t>
            </a:r>
            <a:endParaRPr lang="en-US" sz="650" dirty="0" smtClean="0">
              <a:solidFill>
                <a:schemeClr val="bg2">
                  <a:lumMod val="50000"/>
                </a:schemeClr>
              </a:solidFill>
              <a:latin typeface="Lucida Sans Unicode" pitchFamily="34" charset="0"/>
              <a:cs typeface="Lucida Sans Unicode" pitchFamily="34" charset="0"/>
            </a:endParaRPr>
          </a:p>
          <a:p>
            <a:pPr algn="just"/>
            <a:r>
              <a:rPr lang="en-US" sz="650" baseline="30000" dirty="0" smtClean="0">
                <a:solidFill>
                  <a:schemeClr val="bg2">
                    <a:lumMod val="50000"/>
                  </a:schemeClr>
                </a:solidFill>
                <a:latin typeface="Lucida Sans Unicode" pitchFamily="34" charset="0"/>
                <a:cs typeface="Lucida Sans Unicode" pitchFamily="34" charset="0"/>
              </a:rPr>
              <a:t>4 </a:t>
            </a:r>
            <a:r>
              <a:rPr lang="en-US" sz="650" dirty="0" smtClean="0">
                <a:solidFill>
                  <a:schemeClr val="bg2">
                    <a:lumMod val="50000"/>
                  </a:schemeClr>
                </a:solidFill>
                <a:latin typeface="Lucida Sans Unicode" pitchFamily="34" charset="0"/>
                <a:cs typeface="Lucida Sans Unicode" pitchFamily="34" charset="0"/>
              </a:rPr>
              <a:t>Farley</a:t>
            </a:r>
            <a:r>
              <a:rPr lang="en-US" sz="650" dirty="0">
                <a:solidFill>
                  <a:schemeClr val="bg2">
                    <a:lumMod val="50000"/>
                  </a:schemeClr>
                </a:solidFill>
                <a:latin typeface="Lucida Sans Unicode" pitchFamily="34" charset="0"/>
                <a:cs typeface="Lucida Sans Unicode" pitchFamily="34" charset="0"/>
              </a:rPr>
              <a:t>, Melissa and Howard </a:t>
            </a:r>
            <a:r>
              <a:rPr lang="en-US" sz="650" dirty="0" err="1">
                <a:solidFill>
                  <a:schemeClr val="bg2">
                    <a:lumMod val="50000"/>
                  </a:schemeClr>
                </a:solidFill>
                <a:latin typeface="Lucida Sans Unicode" pitchFamily="34" charset="0"/>
                <a:cs typeface="Lucida Sans Unicode" pitchFamily="34" charset="0"/>
              </a:rPr>
              <a:t>Barkan</a:t>
            </a:r>
            <a:r>
              <a:rPr lang="en-US" sz="650" dirty="0">
                <a:solidFill>
                  <a:schemeClr val="bg2">
                    <a:lumMod val="50000"/>
                  </a:schemeClr>
                </a:solidFill>
                <a:latin typeface="Lucida Sans Unicode" pitchFamily="34" charset="0"/>
                <a:cs typeface="Lucida Sans Unicode" pitchFamily="34" charset="0"/>
              </a:rPr>
              <a:t>. 1998. Prostitution, Violence, and Post-Traumatic Stress Disorder. Women &amp; Health, 27(3):37-49; Raymond, Janice, Donna Hughes, and Carol Gomez, 2001. Sex Trafficking of Women in the United States: International and Domestic Trends. Amherst, Massachusetts: The Coalition Against Trafficking in Women.</a:t>
            </a:r>
          </a:p>
          <a:p>
            <a:pPr algn="just"/>
            <a:r>
              <a:rPr lang="en-US" sz="650" baseline="30000" dirty="0" smtClean="0">
                <a:solidFill>
                  <a:schemeClr val="bg2">
                    <a:lumMod val="50000"/>
                  </a:schemeClr>
                </a:solidFill>
                <a:latin typeface="Lucida Sans Unicode" pitchFamily="34" charset="0"/>
                <a:cs typeface="Lucida Sans Unicode" pitchFamily="34" charset="0"/>
              </a:rPr>
              <a:t>5 </a:t>
            </a:r>
            <a:r>
              <a:rPr lang="en-US" sz="650" dirty="0" smtClean="0">
                <a:solidFill>
                  <a:schemeClr val="bg2">
                    <a:lumMod val="50000"/>
                  </a:schemeClr>
                </a:solidFill>
                <a:latin typeface="Lucida Sans Unicode" pitchFamily="34" charset="0"/>
                <a:cs typeface="Lucida Sans Unicode" pitchFamily="34" charset="0"/>
              </a:rPr>
              <a:t>Conn</a:t>
            </a:r>
            <a:r>
              <a:rPr lang="en-US" sz="650" dirty="0">
                <a:solidFill>
                  <a:schemeClr val="bg2">
                    <a:lumMod val="50000"/>
                  </a:schemeClr>
                </a:solidFill>
                <a:latin typeface="Lucida Sans Unicode" pitchFamily="34" charset="0"/>
                <a:cs typeface="Lucida Sans Unicode" pitchFamily="34" charset="0"/>
              </a:rPr>
              <a:t>. Gen. Stat. Ann. § 53a-82(a); In Connecticut the legal age for consensual sex is 16 years.</a:t>
            </a:r>
          </a:p>
          <a:p>
            <a:pPr algn="just"/>
            <a:r>
              <a:rPr lang="en-US" sz="650" baseline="30000" dirty="0" smtClean="0">
                <a:solidFill>
                  <a:schemeClr val="bg2">
                    <a:lumMod val="50000"/>
                  </a:schemeClr>
                </a:solidFill>
                <a:latin typeface="Lucida Sans Unicode" pitchFamily="34" charset="0"/>
                <a:cs typeface="Lucida Sans Unicode" pitchFamily="34" charset="0"/>
              </a:rPr>
              <a:t>6 </a:t>
            </a:r>
            <a:r>
              <a:rPr lang="en-US" sz="650" dirty="0" smtClean="0">
                <a:solidFill>
                  <a:schemeClr val="bg2">
                    <a:lumMod val="50000"/>
                  </a:schemeClr>
                </a:solidFill>
                <a:latin typeface="Lucida Sans Unicode" pitchFamily="34" charset="0"/>
                <a:cs typeface="Lucida Sans Unicode" pitchFamily="34" charset="0"/>
              </a:rPr>
              <a:t>Conn</a:t>
            </a:r>
            <a:r>
              <a:rPr lang="en-US" sz="650" dirty="0">
                <a:solidFill>
                  <a:schemeClr val="bg2">
                    <a:lumMod val="50000"/>
                  </a:schemeClr>
                </a:solidFill>
                <a:latin typeface="Lucida Sans Unicode" pitchFamily="34" charset="0"/>
                <a:cs typeface="Lucida Sans Unicode" pitchFamily="34" charset="0"/>
              </a:rPr>
              <a:t>. Gen. Stat. Ann. § 53a-86(a)</a:t>
            </a:r>
          </a:p>
          <a:p>
            <a:pPr algn="just"/>
            <a:r>
              <a:rPr lang="en-US" sz="650" baseline="30000" dirty="0" smtClean="0">
                <a:solidFill>
                  <a:schemeClr val="bg2">
                    <a:lumMod val="50000"/>
                  </a:schemeClr>
                </a:solidFill>
                <a:latin typeface="Lucida Sans Unicode" pitchFamily="34" charset="0"/>
                <a:cs typeface="Lucida Sans Unicode" pitchFamily="34" charset="0"/>
              </a:rPr>
              <a:t>7 </a:t>
            </a:r>
            <a:r>
              <a:rPr lang="en-US" sz="650" dirty="0" smtClean="0">
                <a:solidFill>
                  <a:schemeClr val="bg2">
                    <a:lumMod val="50000"/>
                  </a:schemeClr>
                </a:solidFill>
                <a:latin typeface="Lucida Sans Unicode" pitchFamily="34" charset="0"/>
                <a:cs typeface="Lucida Sans Unicode" pitchFamily="34" charset="0"/>
              </a:rPr>
              <a:t>N.Y</a:t>
            </a:r>
            <a:r>
              <a:rPr lang="en-US" sz="650" dirty="0">
                <a:solidFill>
                  <a:schemeClr val="bg2">
                    <a:lumMod val="50000"/>
                  </a:schemeClr>
                </a:solidFill>
                <a:latin typeface="Lucida Sans Unicode" pitchFamily="34" charset="0"/>
                <a:cs typeface="Lucida Sans Unicode" pitchFamily="34" charset="0"/>
              </a:rPr>
              <a:t>. Fam. CT. Act § 311.4(3)</a:t>
            </a:r>
          </a:p>
          <a:p>
            <a:pPr algn="just"/>
            <a:r>
              <a:rPr lang="en-US" sz="650" baseline="30000" dirty="0" smtClean="0">
                <a:solidFill>
                  <a:schemeClr val="bg2">
                    <a:lumMod val="50000"/>
                  </a:schemeClr>
                </a:solidFill>
                <a:latin typeface="Lucida Sans Unicode" pitchFamily="34" charset="0"/>
                <a:cs typeface="Lucida Sans Unicode" pitchFamily="34" charset="0"/>
              </a:rPr>
              <a:t>8 </a:t>
            </a:r>
            <a:r>
              <a:rPr lang="en-US" sz="650" dirty="0" err="1" smtClean="0">
                <a:solidFill>
                  <a:schemeClr val="bg2">
                    <a:lumMod val="50000"/>
                  </a:schemeClr>
                </a:solidFill>
                <a:latin typeface="Lucida Sans Unicode" pitchFamily="34" charset="0"/>
                <a:cs typeface="Lucida Sans Unicode" pitchFamily="34" charset="0"/>
              </a:rPr>
              <a:t>Meisner</a:t>
            </a:r>
            <a:r>
              <a:rPr lang="en-US" sz="650" dirty="0">
                <a:solidFill>
                  <a:schemeClr val="bg2">
                    <a:lumMod val="50000"/>
                  </a:schemeClr>
                </a:solidFill>
                <a:latin typeface="Lucida Sans Unicode" pitchFamily="34" charset="0"/>
                <a:cs typeface="Lucida Sans Unicode" pitchFamily="34" charset="0"/>
              </a:rPr>
              <a:t>, </a:t>
            </a:r>
            <a:r>
              <a:rPr lang="en-US" sz="650" dirty="0" err="1">
                <a:solidFill>
                  <a:schemeClr val="bg2">
                    <a:lumMod val="50000"/>
                  </a:schemeClr>
                </a:solidFill>
                <a:latin typeface="Lucida Sans Unicode" pitchFamily="34" charset="0"/>
                <a:cs typeface="Lucida Sans Unicode" pitchFamily="34" charset="0"/>
              </a:rPr>
              <a:t>Toolsi</a:t>
            </a:r>
            <a:r>
              <a:rPr lang="en-US" sz="650" dirty="0">
                <a:solidFill>
                  <a:schemeClr val="bg2">
                    <a:lumMod val="50000"/>
                  </a:schemeClr>
                </a:solidFill>
                <a:latin typeface="Lucida Sans Unicode" pitchFamily="34" charset="0"/>
                <a:cs typeface="Lucida Sans Unicode" pitchFamily="34" charset="0"/>
              </a:rPr>
              <a:t>, “Shifting the Paradigm from Prosecution to Protection of Child Victims of Prostitution,” 43 Jun Prosecutor 22 (April/May/June, 2009)</a:t>
            </a:r>
            <a:endParaRPr lang="en-US" sz="650" dirty="0" smtClean="0">
              <a:solidFill>
                <a:schemeClr val="bg2">
                  <a:lumMod val="50000"/>
                </a:schemeClr>
              </a:solidFill>
              <a:latin typeface="Lucida Sans Unicode" pitchFamily="34" charset="0"/>
              <a:cs typeface="Lucida Sans Unicode" pitchFamily="34" charset="0"/>
            </a:endParaRPr>
          </a:p>
          <a:p>
            <a:pPr algn="just"/>
            <a:endParaRPr lang="en-US" sz="800" dirty="0">
              <a:latin typeface="Lucida Sans Unicode" pitchFamily="34" charset="0"/>
              <a:cs typeface="Lucida Sans Unicode" pitchFamily="34" charset="0"/>
            </a:endParaRPr>
          </a:p>
          <a:p>
            <a:pPr algn="just"/>
            <a:endParaRPr lang="en-US" sz="800" dirty="0">
              <a:latin typeface="Lucida Sans Unicode" pitchFamily="34" charset="0"/>
              <a:cs typeface="Lucida Sans Unicode" pitchFamily="34" charset="0"/>
            </a:endParaRPr>
          </a:p>
        </p:txBody>
      </p:sp>
      <p:sp>
        <p:nvSpPr>
          <p:cNvPr id="15" name="TextBox 14"/>
          <p:cNvSpPr txBox="1"/>
          <p:nvPr/>
        </p:nvSpPr>
        <p:spPr>
          <a:xfrm>
            <a:off x="304800" y="786648"/>
            <a:ext cx="6248400" cy="707886"/>
          </a:xfrm>
          <a:prstGeom prst="rect">
            <a:avLst/>
          </a:prstGeom>
          <a:noFill/>
        </p:spPr>
        <p:txBody>
          <a:bodyPr wrap="square" rtlCol="0">
            <a:spAutoFit/>
          </a:bodyPr>
          <a:lstStyle/>
          <a:p>
            <a:pPr lvl="0"/>
            <a:r>
              <a:rPr lang="en-US" sz="2000" b="1" spc="-150" dirty="0">
                <a:solidFill>
                  <a:schemeClr val="bg2">
                    <a:lumMod val="25000"/>
                  </a:schemeClr>
                </a:solidFill>
                <a:latin typeface="Lucida Sans Unicode" pitchFamily="34" charset="0"/>
                <a:cs typeface="Lucida Sans Unicode" pitchFamily="34" charset="0"/>
              </a:rPr>
              <a:t>Safe Harbor of Minors Involved in Prostitution</a:t>
            </a:r>
          </a:p>
          <a:p>
            <a:pPr lvl="0"/>
            <a:r>
              <a:rPr lang="en-US" sz="1000" b="1" i="1" dirty="0" smtClean="0">
                <a:solidFill>
                  <a:srgbClr val="454027"/>
                </a:solidFill>
                <a:latin typeface="Lucida Sans Unicode" pitchFamily="34" charset="0"/>
                <a:cs typeface="Lucida Sans Unicode" pitchFamily="34" charset="0"/>
              </a:rPr>
              <a:t>(</a:t>
            </a:r>
            <a:r>
              <a:rPr lang="en-US" sz="1000" b="1" i="1" dirty="0">
                <a:solidFill>
                  <a:srgbClr val="454027"/>
                </a:solidFill>
                <a:latin typeface="Lucida Sans Unicode" pitchFamily="34" charset="0"/>
                <a:cs typeface="Lucida Sans Unicode" pitchFamily="34" charset="0"/>
              </a:rPr>
              <a:t>Continued)</a:t>
            </a:r>
            <a:endParaRPr lang="en-US" sz="1000" i="1" dirty="0">
              <a:solidFill>
                <a:srgbClr val="454027"/>
              </a:solidFill>
              <a:latin typeface="Lucida Sans Unicode" pitchFamily="34" charset="0"/>
              <a:cs typeface="Lucida Sans Unicode" pitchFamily="34" charset="0"/>
            </a:endParaRPr>
          </a:p>
          <a:p>
            <a:pPr lvl="0"/>
            <a:endParaRPr lang="en-US" sz="1000" i="1" dirty="0"/>
          </a:p>
        </p:txBody>
      </p:sp>
    </p:spTree>
    <p:extLst>
      <p:ext uri="{BB962C8B-B14F-4D97-AF65-F5344CB8AC3E}">
        <p14:creationId xmlns:p14="http://schemas.microsoft.com/office/powerpoint/2010/main" xmlns="" val="4222468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46701" y="870442"/>
            <a:ext cx="1130300" cy="1528166"/>
          </a:xfrm>
          <a:prstGeom prst="rect">
            <a:avLst/>
          </a:prstGeom>
          <a:ln>
            <a:noFill/>
          </a:ln>
          <a:effectLst>
            <a:outerShdw blurRad="190500" algn="tl" rotWithShape="0">
              <a:srgbClr val="000000">
                <a:alpha val="70000"/>
              </a:srgbClr>
            </a:outerShdw>
          </a:effectLst>
        </p:spPr>
      </p:pic>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11</a:t>
            </a:r>
            <a:endParaRPr lang="en-US" sz="1200" b="1" dirty="0">
              <a:solidFill>
                <a:srgbClr val="655E39"/>
              </a:solidFill>
              <a:latin typeface="Papyrus" pitchFamily="66" charset="0"/>
            </a:endParaRPr>
          </a:p>
        </p:txBody>
      </p:sp>
      <p:sp>
        <p:nvSpPr>
          <p:cNvPr id="6" name="TextBox 5"/>
          <p:cNvSpPr txBox="1"/>
          <p:nvPr/>
        </p:nvSpPr>
        <p:spPr>
          <a:xfrm>
            <a:off x="381001" y="2438400"/>
            <a:ext cx="6096000" cy="6370975"/>
          </a:xfrm>
          <a:prstGeom prst="rect">
            <a:avLst/>
          </a:prstGeom>
          <a:noFill/>
        </p:spPr>
        <p:txBody>
          <a:bodyPr wrap="square" rtlCol="0">
            <a:spAutoFit/>
          </a:bodyPr>
          <a:lstStyle/>
          <a:p>
            <a:pPr algn="just"/>
            <a:r>
              <a:rPr lang="en-US" sz="1300" b="1" dirty="0"/>
              <a:t>W</a:t>
            </a:r>
            <a:r>
              <a:rPr lang="en-US" sz="1300" b="1" dirty="0">
                <a:solidFill>
                  <a:schemeClr val="bg2">
                    <a:lumMod val="10000"/>
                  </a:schemeClr>
                </a:solidFill>
              </a:rPr>
              <a:t>e are looking for colleagues in the US who are interested in becoming part of a large international collaborative study of juvenile offending, victimization and substance use.   School-based samples of youth are needed in a number of US cities and towns (see below for more information on the basic research design of the study).  Colleagues who have the ability to access local schools for data collection are kindly invited to participate in this project and to become a member of the national ISRD3 research team.  [We also are interested in expanding the ISRD3 research teams abroad – so any non-US colleagues are also cordially invited to contact us if interested]. </a:t>
            </a:r>
            <a:r>
              <a:rPr lang="en-US" sz="1300" b="1" dirty="0">
                <a:solidFill>
                  <a:srgbClr val="655E39"/>
                </a:solidFill>
              </a:rPr>
              <a:t>For more information, please contact </a:t>
            </a:r>
            <a:r>
              <a:rPr lang="en-US" sz="1300" b="1" i="1" dirty="0" err="1"/>
              <a:t>Ineke</a:t>
            </a:r>
            <a:r>
              <a:rPr lang="en-US" sz="1300" b="1" i="1" dirty="0"/>
              <a:t> </a:t>
            </a:r>
            <a:r>
              <a:rPr lang="en-US" sz="1300" b="1" i="1" dirty="0" err="1"/>
              <a:t>Haen</a:t>
            </a:r>
            <a:r>
              <a:rPr lang="en-US" sz="1300" b="1" i="1" dirty="0"/>
              <a:t> Marshall </a:t>
            </a:r>
            <a:r>
              <a:rPr lang="en-US" sz="1300" b="1" dirty="0">
                <a:solidFill>
                  <a:srgbClr val="655E39"/>
                </a:solidFill>
              </a:rPr>
              <a:t>(</a:t>
            </a:r>
            <a:r>
              <a:rPr lang="en-US" sz="1300" b="1" dirty="0">
                <a:solidFill>
                  <a:srgbClr val="655E39"/>
                </a:solidFill>
                <a:hlinkClick r:id="rId3"/>
              </a:rPr>
              <a:t>i.marshall@neu.edu</a:t>
            </a:r>
            <a:r>
              <a:rPr lang="en-US" sz="1300" b="1" dirty="0" smtClean="0">
                <a:solidFill>
                  <a:srgbClr val="655E39"/>
                </a:solidFill>
              </a:rPr>
              <a:t>).</a:t>
            </a:r>
          </a:p>
          <a:p>
            <a:pPr algn="just"/>
            <a:endParaRPr lang="en-US" sz="1000" dirty="0">
              <a:solidFill>
                <a:schemeClr val="bg2">
                  <a:lumMod val="10000"/>
                </a:schemeClr>
              </a:solidFill>
            </a:endParaRPr>
          </a:p>
          <a:p>
            <a:pPr algn="just">
              <a:spcAft>
                <a:spcPts val="600"/>
              </a:spcAft>
            </a:pPr>
            <a:r>
              <a:rPr lang="en-US" sz="1200" dirty="0">
                <a:solidFill>
                  <a:schemeClr val="bg2">
                    <a:lumMod val="10000"/>
                  </a:schemeClr>
                </a:solidFill>
              </a:rPr>
              <a:t>This project has as major objective to test theoretical issues related to juvenile delinquency and victimization in a comparative multi-country context.  Hypotheses related to institutional anomie theory, procedural justice theory and situational action theory will be tested.  The primary focus is on Europe, but non-European countries will also be included (e.g., China, Indonesia, India, Cape Verdi</a:t>
            </a:r>
            <a:r>
              <a:rPr lang="en-US" sz="1200" dirty="0" smtClean="0">
                <a:solidFill>
                  <a:schemeClr val="bg2">
                    <a:lumMod val="10000"/>
                  </a:schemeClr>
                </a:solidFill>
              </a:rPr>
              <a:t>).</a:t>
            </a:r>
          </a:p>
          <a:p>
            <a:pPr algn="just"/>
            <a:r>
              <a:rPr lang="en-US" sz="1200" b="1" dirty="0" smtClean="0">
                <a:solidFill>
                  <a:srgbClr val="655E39"/>
                </a:solidFill>
              </a:rPr>
              <a:t>Background: </a:t>
            </a:r>
            <a:r>
              <a:rPr lang="en-US" sz="1200" dirty="0">
                <a:solidFill>
                  <a:schemeClr val="bg2">
                    <a:lumMod val="10000"/>
                  </a:schemeClr>
                </a:solidFill>
              </a:rPr>
              <a:t>The project is founded on an earlier cross-national survey (International Self-Report Delinquency Study, ISRD-2), which included collaborative and standardized survey research among 30 participating countries, focusing on juvenile offending, victimization and substance use, testing mainstream delinquency theories (social control, self-control, routine activities, collective efficacy).    This effort has proved to be quite successful and, importantly, has laid the groundwork for the current theoretically more ambitious cross-national study.   The aim is not to repeat the previous study (although some of the basic data will be comparable and allow for a trend analysis, in particular with regard to measures of self-reported offending, victimization, and substance use ), but rather to significantly shift the theoretical focus in the direction of novel and less-tested theoretical frameworks.  Building on the international collaborative network of researchers, we now have expanded the number of countries by including a number of less frequently-surveyed western countries (which provides a unique opportunity to test hypotheses related to morality and procedural justice).  The basic research infrastructure for the proposed project is already largely in place, although there is room for expansion (both in terms of the used instruments as in terms of participants).  In addition to the survey component, the project also will include collection of structural indicators, at both the national and the city-level.  Multi-level data analysis will be possible (classrooms, schools, cities, and nations).</a:t>
            </a:r>
          </a:p>
        </p:txBody>
      </p:sp>
      <p:sp>
        <p:nvSpPr>
          <p:cNvPr id="8" name="TextBox 7"/>
          <p:cNvSpPr txBox="1"/>
          <p:nvPr/>
        </p:nvSpPr>
        <p:spPr>
          <a:xfrm>
            <a:off x="381001" y="1066800"/>
            <a:ext cx="6096000" cy="1246495"/>
          </a:xfrm>
          <a:prstGeom prst="rect">
            <a:avLst/>
          </a:prstGeom>
          <a:noFill/>
        </p:spPr>
        <p:txBody>
          <a:bodyPr wrap="square" rtlCol="0">
            <a:spAutoFit/>
          </a:bodyPr>
          <a:lstStyle/>
          <a:p>
            <a:pPr lvl="0" fontAlgn="base">
              <a:spcBef>
                <a:spcPct val="0"/>
              </a:spcBef>
              <a:spcAft>
                <a:spcPts val="200"/>
              </a:spcAft>
            </a:pPr>
            <a:r>
              <a:rPr lang="en-US" sz="2000" b="1" dirty="0" smtClean="0">
                <a:solidFill>
                  <a:srgbClr val="655E39"/>
                </a:solidFill>
                <a:latin typeface="Lucida Sans Unicode" pitchFamily="34" charset="0"/>
                <a:cs typeface="Lucida Sans Unicode" pitchFamily="34" charset="0"/>
              </a:rPr>
              <a:t>Invitation </a:t>
            </a:r>
            <a:r>
              <a:rPr lang="en-US" sz="2000" b="1" dirty="0">
                <a:solidFill>
                  <a:srgbClr val="655E39"/>
                </a:solidFill>
                <a:latin typeface="Lucida Sans Unicode" pitchFamily="34" charset="0"/>
                <a:cs typeface="Lucida Sans Unicode" pitchFamily="34" charset="0"/>
              </a:rPr>
              <a:t>to participate in </a:t>
            </a:r>
            <a:r>
              <a:rPr lang="en-US" sz="2000" b="1" dirty="0" smtClean="0">
                <a:solidFill>
                  <a:srgbClr val="655E39"/>
                </a:solidFill>
                <a:latin typeface="Lucida Sans Unicode" pitchFamily="34" charset="0"/>
                <a:cs typeface="Lucida Sans Unicode" pitchFamily="34" charset="0"/>
              </a:rPr>
              <a:t>the</a:t>
            </a:r>
          </a:p>
          <a:p>
            <a:pPr lvl="0" fontAlgn="base">
              <a:spcBef>
                <a:spcPct val="0"/>
              </a:spcBef>
              <a:spcAft>
                <a:spcPts val="200"/>
              </a:spcAft>
            </a:pPr>
            <a:r>
              <a:rPr lang="en-US" sz="2000" b="1" dirty="0" smtClean="0">
                <a:latin typeface="Lucida Sans Unicode" pitchFamily="34" charset="0"/>
                <a:cs typeface="Lucida Sans Unicode" pitchFamily="34" charset="0"/>
              </a:rPr>
              <a:t>International </a:t>
            </a:r>
            <a:r>
              <a:rPr lang="en-US" sz="2000" b="1" dirty="0">
                <a:latin typeface="Lucida Sans Unicode" pitchFamily="34" charset="0"/>
                <a:cs typeface="Lucida Sans Unicode" pitchFamily="34" charset="0"/>
              </a:rPr>
              <a:t>Self-Report Delinquency </a:t>
            </a:r>
            <a:endParaRPr lang="en-US" sz="2000" b="1" dirty="0" smtClean="0">
              <a:latin typeface="Lucida Sans Unicode" pitchFamily="34" charset="0"/>
              <a:cs typeface="Lucida Sans Unicode" pitchFamily="34" charset="0"/>
            </a:endParaRPr>
          </a:p>
          <a:p>
            <a:pPr lvl="0" fontAlgn="base">
              <a:spcBef>
                <a:spcPct val="0"/>
              </a:spcBef>
              <a:spcAft>
                <a:spcPts val="200"/>
              </a:spcAft>
            </a:pPr>
            <a:r>
              <a:rPr lang="en-US" sz="2000" b="1" dirty="0" smtClean="0">
                <a:latin typeface="Lucida Sans Unicode" pitchFamily="34" charset="0"/>
                <a:cs typeface="Lucida Sans Unicode" pitchFamily="34" charset="0"/>
              </a:rPr>
              <a:t>Study </a:t>
            </a:r>
            <a:r>
              <a:rPr lang="en-US" sz="2000" b="1" dirty="0">
                <a:solidFill>
                  <a:srgbClr val="655E39"/>
                </a:solidFill>
                <a:latin typeface="Lucida Sans Unicode" pitchFamily="34" charset="0"/>
                <a:cs typeface="Lucida Sans Unicode" pitchFamily="34" charset="0"/>
              </a:rPr>
              <a:t>(ISRD-3</a:t>
            </a:r>
            <a:r>
              <a:rPr lang="en-US" sz="2000" b="1" dirty="0" smtClean="0">
                <a:solidFill>
                  <a:srgbClr val="655E39"/>
                </a:solidFill>
                <a:latin typeface="Lucida Sans Unicode" pitchFamily="34" charset="0"/>
                <a:cs typeface="Lucida Sans Unicode" pitchFamily="34" charset="0"/>
              </a:rPr>
              <a:t>)</a:t>
            </a:r>
          </a:p>
          <a:p>
            <a:pPr lvl="0" fontAlgn="base">
              <a:spcBef>
                <a:spcPct val="0"/>
              </a:spcBef>
              <a:spcAft>
                <a:spcPts val="200"/>
              </a:spcAft>
            </a:pPr>
            <a:r>
              <a:rPr lang="en-US" sz="1000" b="1" dirty="0" smtClean="0">
                <a:solidFill>
                  <a:srgbClr val="655E39"/>
                </a:solidFill>
                <a:latin typeface="Lucida Sans Unicode" pitchFamily="34" charset="0"/>
                <a:cs typeface="Lucida Sans Unicode" pitchFamily="34" charset="0"/>
              </a:rPr>
              <a:t>By </a:t>
            </a:r>
            <a:r>
              <a:rPr lang="en-US" sz="1000" b="1" dirty="0" err="1" smtClean="0">
                <a:solidFill>
                  <a:srgbClr val="655E39"/>
                </a:solidFill>
                <a:latin typeface="Lucida Sans Unicode" pitchFamily="34" charset="0"/>
                <a:cs typeface="Lucida Sans Unicode" pitchFamily="34" charset="0"/>
              </a:rPr>
              <a:t>Ineke</a:t>
            </a:r>
            <a:r>
              <a:rPr lang="en-US" sz="1000" b="1" dirty="0" smtClean="0">
                <a:solidFill>
                  <a:srgbClr val="655E39"/>
                </a:solidFill>
                <a:latin typeface="Lucida Sans Unicode" pitchFamily="34" charset="0"/>
                <a:cs typeface="Lucida Sans Unicode" pitchFamily="34" charset="0"/>
              </a:rPr>
              <a:t> </a:t>
            </a:r>
            <a:r>
              <a:rPr lang="en-US" sz="1000" b="1" dirty="0" err="1" smtClean="0">
                <a:solidFill>
                  <a:srgbClr val="655E39"/>
                </a:solidFill>
                <a:latin typeface="Lucida Sans Unicode" pitchFamily="34" charset="0"/>
                <a:cs typeface="Lucida Sans Unicode" pitchFamily="34" charset="0"/>
              </a:rPr>
              <a:t>Haen</a:t>
            </a:r>
            <a:r>
              <a:rPr lang="en-US" sz="1000" b="1" dirty="0" smtClean="0">
                <a:solidFill>
                  <a:srgbClr val="655E39"/>
                </a:solidFill>
                <a:latin typeface="Lucida Sans Unicode" pitchFamily="34" charset="0"/>
                <a:cs typeface="Lucida Sans Unicode" pitchFamily="34" charset="0"/>
              </a:rPr>
              <a:t> Marshall, Ph.D.</a:t>
            </a:r>
          </a:p>
        </p:txBody>
      </p:sp>
    </p:spTree>
    <p:extLst>
      <p:ext uri="{BB962C8B-B14F-4D97-AF65-F5344CB8AC3E}">
        <p14:creationId xmlns:p14="http://schemas.microsoft.com/office/powerpoint/2010/main" xmlns="" val="1904910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12</a:t>
            </a:r>
            <a:endParaRPr lang="en-US" sz="1200" b="1" dirty="0">
              <a:solidFill>
                <a:srgbClr val="655E39"/>
              </a:solidFill>
              <a:latin typeface="Papyrus" pitchFamily="66" charset="0"/>
            </a:endParaRPr>
          </a:p>
        </p:txBody>
      </p:sp>
      <p:sp>
        <p:nvSpPr>
          <p:cNvPr id="6" name="TextBox 5"/>
          <p:cNvSpPr txBox="1"/>
          <p:nvPr/>
        </p:nvSpPr>
        <p:spPr>
          <a:xfrm>
            <a:off x="381001" y="2297933"/>
            <a:ext cx="6096000" cy="4339650"/>
          </a:xfrm>
          <a:prstGeom prst="rect">
            <a:avLst/>
          </a:prstGeom>
          <a:noFill/>
        </p:spPr>
        <p:txBody>
          <a:bodyPr wrap="square" rtlCol="0">
            <a:spAutoFit/>
          </a:bodyPr>
          <a:lstStyle/>
          <a:p>
            <a:pPr algn="just">
              <a:spcAft>
                <a:spcPts val="600"/>
              </a:spcAft>
            </a:pPr>
            <a:r>
              <a:rPr lang="en-US" sz="1200" b="1" dirty="0" smtClean="0">
                <a:solidFill>
                  <a:srgbClr val="655E39"/>
                </a:solidFill>
              </a:rPr>
              <a:t>Basic </a:t>
            </a:r>
            <a:r>
              <a:rPr lang="en-US" sz="1200" b="1" dirty="0">
                <a:solidFill>
                  <a:srgbClr val="655E39"/>
                </a:solidFill>
              </a:rPr>
              <a:t>research design:  </a:t>
            </a:r>
            <a:r>
              <a:rPr lang="en-US" sz="1200" dirty="0">
                <a:solidFill>
                  <a:schemeClr val="bg2">
                    <a:lumMod val="10000"/>
                  </a:schemeClr>
                </a:solidFill>
              </a:rPr>
              <a:t>Standardized self-report survey conducted in school settings among pupils in grades 7th, 8th and 9th (or equivalent age range 12-16), randomly selected from schools in two or more medium or large cities in a number of countries.  There are two versions of the questionnaire:  pencil-and-paper and computerized (online). The computerized version is identical to the pencil-and-paper version, with the addition of follow-up questions (on some offending and victimization) at the end of the questionnaire.  The questionnaire is already developed and has been pre-tested in a few countries (Austria, Finland), both the paper and pencil version as well as the online version.  This is primarily a city-based survey.   There will be a minimum of two medium or large cities in each country. ‘Medium’ and ‘large’ city is defined by the country itself, according to its relative importance.  National surveys are possible, as long as there is an oversampling of two cities for comparability purposes.   Small cities are optional, preferably in a regional cluster. In large countries, multiple city samples are possible (coordinated by multiple national partners).  Within each city, the sampling of classes (and schools) will be random.  Target age group is 12-16, which parallels 7th, 8th and 9th grade in most countries. Adjustments in grade level may be made if needed.   Age range may be expanded – as an option – by including 6th grade (11 years) and 10th grade (17 years).  Each city should have at least 300 students per grade (achieved sample); that is at least 900 students per city (7th, 8th and 9th grade).  Because there will be, at a minimum, two cities per country, the country sample will be at least 1,800 pupils.  If grade 6 or grade 10 is added, the city sample size will be either 1,200 or 1,500.  We assume a total non-response of 50%.  The aim is to collect data between September 2012 and December 31, 2014.  Data entry will be standardized and coordinated by the ISRD CCT. All participants will sign an Agreement of Collaboration (24 participants have signed </a:t>
            </a:r>
            <a:r>
              <a:rPr lang="en-US" sz="1200" dirty="0" smtClean="0">
                <a:solidFill>
                  <a:schemeClr val="bg2">
                    <a:lumMod val="10000"/>
                  </a:schemeClr>
                </a:solidFill>
              </a:rPr>
              <a:t>thus far </a:t>
            </a:r>
            <a:r>
              <a:rPr lang="en-US" sz="1200" dirty="0">
                <a:solidFill>
                  <a:schemeClr val="bg2">
                    <a:lumMod val="10000"/>
                  </a:schemeClr>
                </a:solidFill>
              </a:rPr>
              <a:t>– reflecting a firm intent to participate</a:t>
            </a:r>
            <a:r>
              <a:rPr lang="en-US" sz="1200" dirty="0" smtClean="0">
                <a:solidFill>
                  <a:schemeClr val="bg2">
                    <a:lumMod val="10000"/>
                  </a:schemeClr>
                </a:solidFill>
              </a:rPr>
              <a:t>)</a:t>
            </a:r>
            <a:endParaRPr lang="en-US" sz="1200" dirty="0">
              <a:solidFill>
                <a:schemeClr val="bg2">
                  <a:lumMod val="10000"/>
                </a:schemeClr>
              </a:solidFill>
            </a:endParaRPr>
          </a:p>
        </p:txBody>
      </p:sp>
      <p:sp>
        <p:nvSpPr>
          <p:cNvPr id="9" name="TextBox 8"/>
          <p:cNvSpPr txBox="1"/>
          <p:nvPr/>
        </p:nvSpPr>
        <p:spPr>
          <a:xfrm>
            <a:off x="381001" y="1066800"/>
            <a:ext cx="6096000" cy="1220847"/>
          </a:xfrm>
          <a:prstGeom prst="rect">
            <a:avLst/>
          </a:prstGeom>
          <a:noFill/>
        </p:spPr>
        <p:txBody>
          <a:bodyPr wrap="square" rtlCol="0">
            <a:spAutoFit/>
          </a:bodyPr>
          <a:lstStyle/>
          <a:p>
            <a:pPr lvl="0" fontAlgn="base">
              <a:spcBef>
                <a:spcPct val="0"/>
              </a:spcBef>
              <a:spcAft>
                <a:spcPts val="200"/>
              </a:spcAft>
            </a:pPr>
            <a:r>
              <a:rPr lang="en-US" sz="2000" b="1" dirty="0" smtClean="0">
                <a:solidFill>
                  <a:srgbClr val="655E39"/>
                </a:solidFill>
                <a:latin typeface="Lucida Sans Unicode" pitchFamily="34" charset="0"/>
                <a:cs typeface="Lucida Sans Unicode" pitchFamily="34" charset="0"/>
              </a:rPr>
              <a:t>Invitation </a:t>
            </a:r>
            <a:r>
              <a:rPr lang="en-US" sz="2000" b="1" dirty="0">
                <a:solidFill>
                  <a:srgbClr val="655E39"/>
                </a:solidFill>
                <a:latin typeface="Lucida Sans Unicode" pitchFamily="34" charset="0"/>
                <a:cs typeface="Lucida Sans Unicode" pitchFamily="34" charset="0"/>
              </a:rPr>
              <a:t>to participate in </a:t>
            </a:r>
            <a:r>
              <a:rPr lang="en-US" sz="2000" b="1" dirty="0" smtClean="0">
                <a:solidFill>
                  <a:srgbClr val="655E39"/>
                </a:solidFill>
                <a:latin typeface="Lucida Sans Unicode" pitchFamily="34" charset="0"/>
                <a:cs typeface="Lucida Sans Unicode" pitchFamily="34" charset="0"/>
              </a:rPr>
              <a:t>the</a:t>
            </a:r>
          </a:p>
          <a:p>
            <a:pPr lvl="0" fontAlgn="base">
              <a:spcBef>
                <a:spcPct val="0"/>
              </a:spcBef>
              <a:spcAft>
                <a:spcPts val="200"/>
              </a:spcAft>
            </a:pPr>
            <a:r>
              <a:rPr lang="en-US" sz="2000" b="1" dirty="0" smtClean="0">
                <a:solidFill>
                  <a:schemeClr val="bg2">
                    <a:lumMod val="25000"/>
                  </a:schemeClr>
                </a:solidFill>
                <a:latin typeface="Lucida Sans Unicode" pitchFamily="34" charset="0"/>
                <a:cs typeface="Lucida Sans Unicode" pitchFamily="34" charset="0"/>
              </a:rPr>
              <a:t>International </a:t>
            </a:r>
            <a:r>
              <a:rPr lang="en-US" sz="2000" b="1" dirty="0">
                <a:solidFill>
                  <a:schemeClr val="bg2">
                    <a:lumMod val="25000"/>
                  </a:schemeClr>
                </a:solidFill>
                <a:latin typeface="Lucida Sans Unicode" pitchFamily="34" charset="0"/>
                <a:cs typeface="Lucida Sans Unicode" pitchFamily="34" charset="0"/>
              </a:rPr>
              <a:t>Self-Report Delinquency Study (</a:t>
            </a:r>
            <a:r>
              <a:rPr lang="en-US" sz="2000" b="1" dirty="0">
                <a:solidFill>
                  <a:srgbClr val="655E39"/>
                </a:solidFill>
                <a:latin typeface="Lucida Sans Unicode" pitchFamily="34" charset="0"/>
                <a:cs typeface="Lucida Sans Unicode" pitchFamily="34" charset="0"/>
              </a:rPr>
              <a:t>ISRD-3</a:t>
            </a:r>
            <a:r>
              <a:rPr lang="en-US" sz="2000" b="1" dirty="0" smtClean="0">
                <a:solidFill>
                  <a:srgbClr val="655E39"/>
                </a:solidFill>
                <a:latin typeface="Lucida Sans Unicode" pitchFamily="34" charset="0"/>
                <a:cs typeface="Lucida Sans Unicode" pitchFamily="34" charset="0"/>
              </a:rPr>
              <a:t>)</a:t>
            </a:r>
          </a:p>
          <a:p>
            <a:pPr lvl="0"/>
            <a:r>
              <a:rPr lang="en-US" sz="1000" b="1" i="1" dirty="0">
                <a:latin typeface="Lucida Sans Unicode" pitchFamily="34" charset="0"/>
                <a:cs typeface="Lucida Sans Unicode" pitchFamily="34" charset="0"/>
              </a:rPr>
              <a:t>(Continued)</a:t>
            </a:r>
          </a:p>
        </p:txBody>
      </p:sp>
      <p:sp>
        <p:nvSpPr>
          <p:cNvPr id="8" name="TextBox 7"/>
          <p:cNvSpPr txBox="1"/>
          <p:nvPr/>
        </p:nvSpPr>
        <p:spPr>
          <a:xfrm>
            <a:off x="1047503" y="7010400"/>
            <a:ext cx="4800600" cy="1477328"/>
          </a:xfrm>
          <a:prstGeom prst="rect">
            <a:avLst/>
          </a:prstGeom>
          <a:solidFill>
            <a:schemeClr val="bg1">
              <a:lumMod val="65000"/>
            </a:schemeClr>
          </a:solidFill>
          <a:ln>
            <a:solidFill>
              <a:schemeClr val="bg2">
                <a:lumMod val="75000"/>
              </a:schemeClr>
            </a:solidFill>
          </a:ln>
        </p:spPr>
        <p:txBody>
          <a:bodyPr wrap="square" rtlCol="0">
            <a:spAutoFit/>
          </a:bodyPr>
          <a:lstStyle/>
          <a:p>
            <a:pPr algn="ctr"/>
            <a:r>
              <a:rPr lang="en-US" sz="1000" b="1" dirty="0"/>
              <a:t>The  project is coordinated by the  ISRD3 Central Coordinating Committee:</a:t>
            </a:r>
          </a:p>
          <a:p>
            <a:pPr algn="ctr"/>
            <a:r>
              <a:rPr lang="en-US" sz="1000" dirty="0" err="1"/>
              <a:t>Ineke</a:t>
            </a:r>
            <a:r>
              <a:rPr lang="en-US" sz="1000" dirty="0"/>
              <a:t> </a:t>
            </a:r>
            <a:r>
              <a:rPr lang="en-US" sz="1000" dirty="0" err="1"/>
              <a:t>Haen</a:t>
            </a:r>
            <a:r>
              <a:rPr lang="en-US" sz="1000" dirty="0"/>
              <a:t> Marshall, Northeastern University, USA (i.marshall@neu.edu) (chair)</a:t>
            </a:r>
          </a:p>
          <a:p>
            <a:pPr algn="ctr"/>
            <a:r>
              <a:rPr lang="en-US" sz="1000" dirty="0"/>
              <a:t>Dirk </a:t>
            </a:r>
            <a:r>
              <a:rPr lang="en-US" sz="1000" dirty="0" err="1"/>
              <a:t>Enzmann</a:t>
            </a:r>
            <a:r>
              <a:rPr lang="en-US" sz="1000" dirty="0"/>
              <a:t>, Hamburg University, Germany (dirk.enzmann@uni-hamburg.de)</a:t>
            </a:r>
          </a:p>
          <a:p>
            <a:pPr algn="ctr"/>
            <a:r>
              <a:rPr lang="en-US" sz="1000" dirty="0"/>
              <a:t>Martin </a:t>
            </a:r>
            <a:r>
              <a:rPr lang="en-US" sz="1000" dirty="0" err="1"/>
              <a:t>Killias</a:t>
            </a:r>
            <a:r>
              <a:rPr lang="en-US" sz="1000" dirty="0"/>
              <a:t>, Zurich University, Switzerland (martin.killias@rwi.unizh.ch)</a:t>
            </a:r>
          </a:p>
          <a:p>
            <a:pPr algn="ctr"/>
            <a:r>
              <a:rPr lang="en-US" sz="1000" dirty="0" err="1"/>
              <a:t>Janne</a:t>
            </a:r>
            <a:r>
              <a:rPr lang="en-US" sz="1000" dirty="0"/>
              <a:t> </a:t>
            </a:r>
            <a:r>
              <a:rPr lang="en-US" sz="1000" dirty="0" err="1"/>
              <a:t>Kivivuori</a:t>
            </a:r>
            <a:r>
              <a:rPr lang="en-US" sz="1000" dirty="0"/>
              <a:t>,   National Research Institute of Legal Policy, Finland. (janne.kivivuori@om.fi)</a:t>
            </a:r>
          </a:p>
          <a:p>
            <a:pPr algn="ctr"/>
            <a:r>
              <a:rPr lang="en-US" sz="1000" dirty="0"/>
              <a:t>Mike Hough, </a:t>
            </a:r>
            <a:r>
              <a:rPr lang="en-US" sz="1000" dirty="0" err="1"/>
              <a:t>Birkbeck</a:t>
            </a:r>
            <a:r>
              <a:rPr lang="en-US" sz="1000" dirty="0"/>
              <a:t> College, London. (m.hough@bbk.ac.uk)</a:t>
            </a:r>
          </a:p>
          <a:p>
            <a:pPr algn="ctr"/>
            <a:r>
              <a:rPr lang="en-US" sz="1000" dirty="0" err="1"/>
              <a:t>Majone</a:t>
            </a:r>
            <a:r>
              <a:rPr lang="en-US" sz="1000" dirty="0"/>
              <a:t> </a:t>
            </a:r>
            <a:r>
              <a:rPr lang="en-US" sz="1000" dirty="0" err="1"/>
              <a:t>Steketee</a:t>
            </a:r>
            <a:r>
              <a:rPr lang="en-US" sz="1000" dirty="0"/>
              <a:t> ,</a:t>
            </a:r>
            <a:r>
              <a:rPr lang="en-US" sz="1000" dirty="0" err="1"/>
              <a:t>Verwey-Jonker</a:t>
            </a:r>
            <a:r>
              <a:rPr lang="en-US" sz="1000" dirty="0"/>
              <a:t> institute, the Netherlands (MSteketee@verwey-jonker.nl).</a:t>
            </a:r>
          </a:p>
        </p:txBody>
      </p:sp>
    </p:spTree>
    <p:extLst>
      <p:ext uri="{BB962C8B-B14F-4D97-AF65-F5344CB8AC3E}">
        <p14:creationId xmlns:p14="http://schemas.microsoft.com/office/powerpoint/2010/main" xmlns="" val="2174503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13</a:t>
            </a:r>
            <a:endParaRPr lang="en-US" sz="1200" b="1" dirty="0">
              <a:solidFill>
                <a:srgbClr val="655E39"/>
              </a:solidFill>
              <a:latin typeface="Papyrus" pitchFamily="66" charset="0"/>
            </a:endParaRPr>
          </a:p>
        </p:txBody>
      </p:sp>
      <p:sp>
        <p:nvSpPr>
          <p:cNvPr id="6" name="TextBox 5"/>
          <p:cNvSpPr txBox="1"/>
          <p:nvPr/>
        </p:nvSpPr>
        <p:spPr>
          <a:xfrm>
            <a:off x="152400" y="1143000"/>
            <a:ext cx="6477000" cy="8217634"/>
          </a:xfrm>
          <a:prstGeom prst="rect">
            <a:avLst/>
          </a:prstGeom>
          <a:noFill/>
        </p:spPr>
        <p:txBody>
          <a:bodyPr wrap="square" rtlCol="0">
            <a:spAutoFit/>
          </a:bodyPr>
          <a:lstStyle/>
          <a:p>
            <a:r>
              <a:rPr lang="en-US" sz="1050" b="1" dirty="0" smtClean="0"/>
              <a:t>Texts </a:t>
            </a:r>
            <a:r>
              <a:rPr lang="en-US" sz="1050" b="1" dirty="0"/>
              <a:t>and Materials on International Human Rights </a:t>
            </a:r>
          </a:p>
          <a:p>
            <a:r>
              <a:rPr lang="en-US" sz="1050" dirty="0"/>
              <a:t>by </a:t>
            </a:r>
            <a:r>
              <a:rPr lang="en-US" sz="1050" dirty="0" err="1"/>
              <a:t>Rhona</a:t>
            </a:r>
            <a:r>
              <a:rPr lang="en-US" sz="1050" dirty="0"/>
              <a:t> K.M. Smith </a:t>
            </a:r>
          </a:p>
          <a:p>
            <a:r>
              <a:rPr lang="en-US" sz="1050" dirty="0"/>
              <a:t>(May 22, 2013) </a:t>
            </a:r>
          </a:p>
          <a:p>
            <a:endParaRPr lang="en-US" sz="1050" dirty="0"/>
          </a:p>
          <a:p>
            <a:r>
              <a:rPr lang="en-US" sz="1050" b="1" dirty="0" smtClean="0"/>
              <a:t>Victims </a:t>
            </a:r>
            <a:r>
              <a:rPr lang="en-US" sz="1050" b="1" dirty="0"/>
              <a:t>of International Crimes: An Interdisciplinary Discourse </a:t>
            </a:r>
            <a:endParaRPr lang="en-US" sz="1050" b="1" dirty="0" smtClean="0"/>
          </a:p>
          <a:p>
            <a:r>
              <a:rPr lang="en-US" sz="1050" dirty="0" smtClean="0"/>
              <a:t>by </a:t>
            </a:r>
            <a:r>
              <a:rPr lang="en-US" sz="1050" dirty="0"/>
              <a:t>Thorsten </a:t>
            </a:r>
            <a:r>
              <a:rPr lang="en-US" sz="1050" dirty="0" err="1"/>
              <a:t>Bonacker</a:t>
            </a:r>
            <a:r>
              <a:rPr lang="en-US" sz="1050" dirty="0"/>
              <a:t> and </a:t>
            </a:r>
            <a:r>
              <a:rPr lang="en-US" sz="1050" dirty="0" err="1"/>
              <a:t>Christoph</a:t>
            </a:r>
            <a:r>
              <a:rPr lang="en-US" sz="1050" dirty="0"/>
              <a:t> </a:t>
            </a:r>
            <a:r>
              <a:rPr lang="en-US" sz="1050" dirty="0" err="1"/>
              <a:t>Safferling</a:t>
            </a:r>
            <a:r>
              <a:rPr lang="en-US" sz="1050" dirty="0"/>
              <a:t> </a:t>
            </a:r>
            <a:endParaRPr lang="en-US" sz="1050" dirty="0" smtClean="0"/>
          </a:p>
          <a:p>
            <a:r>
              <a:rPr lang="en-US" sz="1050" dirty="0" smtClean="0"/>
              <a:t>(</a:t>
            </a:r>
            <a:r>
              <a:rPr lang="en-US" sz="1050" dirty="0"/>
              <a:t>May 31, 2013)  </a:t>
            </a:r>
          </a:p>
          <a:p>
            <a:r>
              <a:rPr lang="en-US" sz="1050" dirty="0"/>
              <a:t> </a:t>
            </a:r>
          </a:p>
          <a:p>
            <a:r>
              <a:rPr lang="en-US" sz="1050" dirty="0"/>
              <a:t> </a:t>
            </a:r>
            <a:r>
              <a:rPr lang="en-US" sz="1050" b="1" dirty="0" smtClean="0"/>
              <a:t>Money </a:t>
            </a:r>
            <a:r>
              <a:rPr lang="en-US" sz="1050" b="1" dirty="0"/>
              <a:t>Laundering Through Art: A Criminal Justice Perspective </a:t>
            </a:r>
            <a:endParaRPr lang="en-US" sz="1050" b="1" dirty="0" smtClean="0"/>
          </a:p>
          <a:p>
            <a:r>
              <a:rPr lang="en-US" sz="1050" dirty="0" smtClean="0"/>
              <a:t>by </a:t>
            </a:r>
            <a:r>
              <a:rPr lang="en-US" sz="1050" dirty="0" err="1"/>
              <a:t>Fausto</a:t>
            </a:r>
            <a:r>
              <a:rPr lang="en-US" sz="1050" dirty="0"/>
              <a:t> Martin De </a:t>
            </a:r>
            <a:r>
              <a:rPr lang="en-US" sz="1050" dirty="0" err="1"/>
              <a:t>Sanctis</a:t>
            </a:r>
            <a:r>
              <a:rPr lang="en-US" sz="1050" dirty="0"/>
              <a:t> </a:t>
            </a:r>
            <a:endParaRPr lang="en-US" sz="1050" dirty="0" smtClean="0"/>
          </a:p>
          <a:p>
            <a:r>
              <a:rPr lang="en-US" sz="1050" dirty="0" smtClean="0"/>
              <a:t>(</a:t>
            </a:r>
            <a:r>
              <a:rPr lang="en-US" sz="1050" dirty="0"/>
              <a:t>May 31, 2013)   </a:t>
            </a:r>
            <a:endParaRPr lang="en-US" sz="1050" dirty="0" smtClean="0"/>
          </a:p>
          <a:p>
            <a:endParaRPr lang="en-US" sz="1050" b="1" dirty="0" smtClean="0"/>
          </a:p>
          <a:p>
            <a:r>
              <a:rPr lang="en-US" sz="1050" b="1" dirty="0" smtClean="0"/>
              <a:t>Civilizing </a:t>
            </a:r>
            <a:r>
              <a:rPr lang="en-US" sz="1050" b="1" dirty="0"/>
              <a:t>Criminal Justice: An International Restorative Agenda for Penal Reform </a:t>
            </a:r>
          </a:p>
          <a:p>
            <a:r>
              <a:rPr lang="en-US" sz="1050" dirty="0"/>
              <a:t>by David J. Cornwell, John </a:t>
            </a:r>
            <a:r>
              <a:rPr lang="en-US" sz="1050" dirty="0" err="1"/>
              <a:t>Blad</a:t>
            </a:r>
            <a:r>
              <a:rPr lang="en-US" sz="1050" dirty="0"/>
              <a:t> and Martin Wright</a:t>
            </a:r>
          </a:p>
          <a:p>
            <a:r>
              <a:rPr lang="en-US" sz="1050" dirty="0"/>
              <a:t>(Jun 3, 2013)  </a:t>
            </a:r>
          </a:p>
          <a:p>
            <a:endParaRPr lang="en-US" sz="1050" b="1" dirty="0" smtClean="0"/>
          </a:p>
          <a:p>
            <a:r>
              <a:rPr lang="en-US" sz="1050" b="1" dirty="0" smtClean="0"/>
              <a:t>Human </a:t>
            </a:r>
            <a:r>
              <a:rPr lang="en-US" sz="1050" b="1" dirty="0"/>
              <a:t>Trafficking Around the World: Hidden in Plain Sight </a:t>
            </a:r>
          </a:p>
          <a:p>
            <a:r>
              <a:rPr lang="en-US" sz="1050" dirty="0"/>
              <a:t>by Stephanie Hepburn and Rita J. Simon </a:t>
            </a:r>
          </a:p>
          <a:p>
            <a:r>
              <a:rPr lang="en-US" sz="1050" dirty="0"/>
              <a:t>(Jun 4, 2013) </a:t>
            </a:r>
          </a:p>
          <a:p>
            <a:endParaRPr lang="en-US" sz="1050" b="1" dirty="0" smtClean="0"/>
          </a:p>
          <a:p>
            <a:r>
              <a:rPr lang="en-US" sz="1050" b="1" dirty="0" smtClean="0"/>
              <a:t>International </a:t>
            </a:r>
            <a:r>
              <a:rPr lang="en-US" sz="1050" b="1" dirty="0"/>
              <a:t>Crime and Justice </a:t>
            </a:r>
            <a:endParaRPr lang="en-US" sz="1050" dirty="0"/>
          </a:p>
          <a:p>
            <a:r>
              <a:rPr lang="en-US" sz="1050" dirty="0"/>
              <a:t>by </a:t>
            </a:r>
            <a:r>
              <a:rPr lang="en-US" sz="1050" dirty="0" err="1"/>
              <a:t>Mangai</a:t>
            </a:r>
            <a:r>
              <a:rPr lang="en-US" sz="1050" dirty="0"/>
              <a:t> </a:t>
            </a:r>
            <a:r>
              <a:rPr lang="en-US" sz="1050" dirty="0" err="1"/>
              <a:t>Natarajan</a:t>
            </a:r>
            <a:endParaRPr lang="en-US" sz="1050" dirty="0"/>
          </a:p>
          <a:p>
            <a:r>
              <a:rPr lang="en-US" sz="1050" dirty="0"/>
              <a:t>(June 5, 2013)</a:t>
            </a:r>
          </a:p>
          <a:p>
            <a:endParaRPr lang="en-US" sz="1050" b="1" dirty="0" smtClean="0"/>
          </a:p>
          <a:p>
            <a:r>
              <a:rPr lang="en-US" sz="1050" b="1" dirty="0" smtClean="0"/>
              <a:t>International </a:t>
            </a:r>
            <a:r>
              <a:rPr lang="en-US" sz="1050" b="1" dirty="0"/>
              <a:t>and Comparative Criminal Justice: A critical introduction </a:t>
            </a:r>
            <a:endParaRPr lang="en-US" sz="1050" b="1" dirty="0" smtClean="0"/>
          </a:p>
          <a:p>
            <a:r>
              <a:rPr lang="en-US" sz="1050" dirty="0" smtClean="0"/>
              <a:t>by </a:t>
            </a:r>
            <a:r>
              <a:rPr lang="en-US" sz="1050" dirty="0"/>
              <a:t>Mark J. Findlay </a:t>
            </a:r>
            <a:endParaRPr lang="en-US" sz="1050" dirty="0" smtClean="0"/>
          </a:p>
          <a:p>
            <a:r>
              <a:rPr lang="en-US" sz="1050" dirty="0" smtClean="0"/>
              <a:t>(</a:t>
            </a:r>
            <a:r>
              <a:rPr lang="en-US" sz="1050" dirty="0"/>
              <a:t>Jun 9, 2013)  </a:t>
            </a:r>
          </a:p>
          <a:p>
            <a:r>
              <a:rPr lang="en-US" sz="1050" dirty="0"/>
              <a:t> </a:t>
            </a:r>
          </a:p>
          <a:p>
            <a:r>
              <a:rPr lang="en-US" sz="1050" b="1" dirty="0" smtClean="0"/>
              <a:t>Modern </a:t>
            </a:r>
            <a:r>
              <a:rPr lang="en-US" sz="1050" b="1" dirty="0"/>
              <a:t>Piracy: Legal Challenges and Responses </a:t>
            </a:r>
          </a:p>
          <a:p>
            <a:r>
              <a:rPr lang="en-US" sz="1050" dirty="0"/>
              <a:t>by Douglas </a:t>
            </a:r>
            <a:r>
              <a:rPr lang="en-US" sz="1050" dirty="0" err="1"/>
              <a:t>Guilfoyle</a:t>
            </a:r>
            <a:r>
              <a:rPr lang="en-US" sz="1050" dirty="0"/>
              <a:t> </a:t>
            </a:r>
          </a:p>
          <a:p>
            <a:r>
              <a:rPr lang="en-US" sz="1050" dirty="0"/>
              <a:t>(Jun 30, 2013) </a:t>
            </a:r>
          </a:p>
          <a:p>
            <a:endParaRPr lang="en-US" sz="1050" b="1" dirty="0" smtClean="0"/>
          </a:p>
          <a:p>
            <a:r>
              <a:rPr lang="en-US" sz="1050" b="1" dirty="0" smtClean="0"/>
              <a:t>Translational </a:t>
            </a:r>
            <a:r>
              <a:rPr lang="en-US" sz="1050" b="1" dirty="0"/>
              <a:t>Criminology and Counterterrorism: Global Threats and Local Responses (</a:t>
            </a:r>
            <a:r>
              <a:rPr lang="en-US" sz="1050" b="1" dirty="0" smtClean="0"/>
              <a:t>Springer Briefs </a:t>
            </a:r>
            <a:r>
              <a:rPr lang="en-US" sz="1050" b="1" dirty="0"/>
              <a:t>in Criminology / </a:t>
            </a:r>
            <a:r>
              <a:rPr lang="en-US" sz="1050" b="1" dirty="0" smtClean="0"/>
              <a:t>Springer Briefs </a:t>
            </a:r>
            <a:r>
              <a:rPr lang="en-US" sz="1050" b="1" dirty="0"/>
              <a:t>in Translational </a:t>
            </a:r>
            <a:r>
              <a:rPr lang="en-US" sz="1050" b="1" dirty="0" smtClean="0"/>
              <a:t>Criminology)</a:t>
            </a:r>
          </a:p>
          <a:p>
            <a:r>
              <a:rPr lang="en-US" sz="1050" dirty="0" smtClean="0"/>
              <a:t>by </a:t>
            </a:r>
            <a:r>
              <a:rPr lang="en-US" sz="1050" dirty="0"/>
              <a:t>Leslie W. Kennedy, </a:t>
            </a:r>
            <a:r>
              <a:rPr lang="en-US" sz="1050" dirty="0" err="1"/>
              <a:t>Yasemin</a:t>
            </a:r>
            <a:r>
              <a:rPr lang="en-US" sz="1050" dirty="0"/>
              <a:t> </a:t>
            </a:r>
            <a:r>
              <a:rPr lang="en-US" sz="1050" dirty="0" err="1"/>
              <a:t>Gaziarifoglu</a:t>
            </a:r>
            <a:r>
              <a:rPr lang="en-US" sz="1050" dirty="0"/>
              <a:t> and Alexis R. Kennedy </a:t>
            </a:r>
            <a:endParaRPr lang="en-US" sz="1050" dirty="0" smtClean="0"/>
          </a:p>
          <a:p>
            <a:r>
              <a:rPr lang="en-US" sz="1050" dirty="0" smtClean="0"/>
              <a:t>(</a:t>
            </a:r>
            <a:r>
              <a:rPr lang="en-US" sz="1050" dirty="0"/>
              <a:t>Jun 30, 2013) </a:t>
            </a:r>
            <a:r>
              <a:rPr lang="en-US" sz="1000" dirty="0"/>
              <a:t> </a:t>
            </a:r>
            <a:endParaRPr lang="en-US" sz="1000" dirty="0" smtClean="0"/>
          </a:p>
          <a:p>
            <a:r>
              <a:rPr lang="en-US" sz="1000" dirty="0"/>
              <a:t> </a:t>
            </a:r>
            <a:endParaRPr lang="en-US" sz="1000" dirty="0" smtClean="0"/>
          </a:p>
          <a:p>
            <a:r>
              <a:rPr lang="en-US" sz="1000" b="1" dirty="0" smtClean="0"/>
              <a:t>Governing </a:t>
            </a:r>
            <a:r>
              <a:rPr lang="en-US" sz="1000" b="1" dirty="0"/>
              <a:t>through Biometrics: The </a:t>
            </a:r>
            <a:r>
              <a:rPr lang="en-US" sz="1000" b="1" dirty="0" err="1"/>
              <a:t>Biopolitics</a:t>
            </a:r>
            <a:r>
              <a:rPr lang="en-US" sz="1000" b="1" dirty="0"/>
              <a:t> of Identity (Transnational Crime, Crime Control and Security) </a:t>
            </a:r>
            <a:endParaRPr lang="en-US" sz="1000" b="1" dirty="0" smtClean="0"/>
          </a:p>
          <a:p>
            <a:r>
              <a:rPr lang="en-US" sz="1000" dirty="0" smtClean="0"/>
              <a:t>by </a:t>
            </a:r>
            <a:r>
              <a:rPr lang="en-US" sz="1000" dirty="0" err="1"/>
              <a:t>Btihaj</a:t>
            </a:r>
            <a:r>
              <a:rPr lang="en-US" sz="1000" dirty="0"/>
              <a:t> </a:t>
            </a:r>
            <a:r>
              <a:rPr lang="en-US" sz="1000" dirty="0" err="1"/>
              <a:t>Ajana</a:t>
            </a:r>
            <a:r>
              <a:rPr lang="en-US" sz="1000" dirty="0"/>
              <a:t> </a:t>
            </a:r>
            <a:endParaRPr lang="en-US" sz="1000" dirty="0" smtClean="0"/>
          </a:p>
          <a:p>
            <a:r>
              <a:rPr lang="en-US" sz="1000" dirty="0" smtClean="0"/>
              <a:t>(</a:t>
            </a:r>
            <a:r>
              <a:rPr lang="en-US" sz="1000" dirty="0"/>
              <a:t>Jul 5, 2013) </a:t>
            </a:r>
          </a:p>
          <a:p>
            <a:endParaRPr lang="en-US" sz="1000" dirty="0" smtClean="0"/>
          </a:p>
          <a:p>
            <a:r>
              <a:rPr lang="en-US" sz="1000" b="1" dirty="0"/>
              <a:t>Crime and Globalization (International Library of Criminology, Criminal Justice and Penology - Second Series) </a:t>
            </a:r>
          </a:p>
          <a:p>
            <a:r>
              <a:rPr lang="en-US" sz="1000" dirty="0"/>
              <a:t>by Susanne </a:t>
            </a:r>
            <a:r>
              <a:rPr lang="en-US" sz="1000" dirty="0" err="1"/>
              <a:t>Karstedt</a:t>
            </a:r>
            <a:r>
              <a:rPr lang="en-US" sz="1000" dirty="0"/>
              <a:t> and David </a:t>
            </a:r>
            <a:r>
              <a:rPr lang="en-US" sz="1000" dirty="0" err="1"/>
              <a:t>Nelken</a:t>
            </a:r>
            <a:r>
              <a:rPr lang="en-US" sz="1000" dirty="0"/>
              <a:t> </a:t>
            </a:r>
          </a:p>
          <a:p>
            <a:r>
              <a:rPr lang="en-US" sz="1000" dirty="0"/>
              <a:t>(Jul 28, 2013)  </a:t>
            </a:r>
          </a:p>
          <a:p>
            <a:endParaRPr lang="en-US" sz="1000" b="1" dirty="0" smtClean="0"/>
          </a:p>
          <a:p>
            <a:r>
              <a:rPr lang="en-US" sz="1000" b="1" dirty="0" smtClean="0"/>
              <a:t>The </a:t>
            </a:r>
            <a:r>
              <a:rPr lang="en-US" sz="1000" b="1" dirty="0"/>
              <a:t>Politics of </a:t>
            </a:r>
            <a:r>
              <a:rPr lang="en-US" sz="1000" b="1" dirty="0" err="1"/>
              <a:t>Organised</a:t>
            </a:r>
            <a:r>
              <a:rPr lang="en-US" sz="1000" b="1" dirty="0"/>
              <a:t> Crime: Theory and Practice </a:t>
            </a:r>
            <a:endParaRPr lang="en-US" sz="1000" b="1" dirty="0" smtClean="0"/>
          </a:p>
          <a:p>
            <a:r>
              <a:rPr lang="en-US" sz="1000" b="1" dirty="0" smtClean="0"/>
              <a:t>(</a:t>
            </a:r>
            <a:r>
              <a:rPr lang="en-US" sz="1000" b="1" dirty="0" err="1"/>
              <a:t>Routledge</a:t>
            </a:r>
            <a:r>
              <a:rPr lang="en-US" sz="1000" b="1" dirty="0"/>
              <a:t> Transnational Crime and Corruption) </a:t>
            </a:r>
            <a:endParaRPr lang="en-US" sz="1000" b="1" dirty="0" smtClean="0"/>
          </a:p>
          <a:p>
            <a:r>
              <a:rPr lang="en-US" sz="1000" dirty="0" smtClean="0"/>
              <a:t>by </a:t>
            </a:r>
            <a:r>
              <a:rPr lang="en-US" sz="1000" dirty="0"/>
              <a:t>Sappho </a:t>
            </a:r>
            <a:r>
              <a:rPr lang="en-US" sz="1000" dirty="0" err="1"/>
              <a:t>Xenakis</a:t>
            </a:r>
            <a:r>
              <a:rPr lang="en-US" sz="1000" dirty="0"/>
              <a:t> </a:t>
            </a:r>
            <a:endParaRPr lang="en-US" sz="1000" dirty="0" smtClean="0"/>
          </a:p>
          <a:p>
            <a:r>
              <a:rPr lang="en-US" sz="1000" dirty="0" smtClean="0"/>
              <a:t>(</a:t>
            </a:r>
            <a:r>
              <a:rPr lang="en-US" sz="1000" dirty="0"/>
              <a:t>Aug 11, 2013) </a:t>
            </a:r>
          </a:p>
        </p:txBody>
      </p:sp>
      <p:sp>
        <p:nvSpPr>
          <p:cNvPr id="8" name="TextBox 7"/>
          <p:cNvSpPr txBox="1"/>
          <p:nvPr/>
        </p:nvSpPr>
        <p:spPr>
          <a:xfrm>
            <a:off x="141767" y="730202"/>
            <a:ext cx="6172200" cy="523220"/>
          </a:xfrm>
          <a:prstGeom prst="rect">
            <a:avLst/>
          </a:prstGeom>
          <a:noFill/>
        </p:spPr>
        <p:txBody>
          <a:bodyPr wrap="square" rtlCol="0">
            <a:spAutoFit/>
          </a:bodyPr>
          <a:lstStyle/>
          <a:p>
            <a:pPr lvl="0" fontAlgn="base">
              <a:spcBef>
                <a:spcPct val="0"/>
              </a:spcBef>
              <a:spcAft>
                <a:spcPts val="200"/>
              </a:spcAft>
            </a:pPr>
            <a:r>
              <a:rPr lang="en-US" sz="2800" b="1" dirty="0" smtClean="0">
                <a:solidFill>
                  <a:srgbClr val="655E39"/>
                </a:solidFill>
                <a:latin typeface="Lucida Sans Unicode" pitchFamily="34" charset="0"/>
                <a:cs typeface="Lucida Sans Unicode" pitchFamily="34" charset="0"/>
              </a:rPr>
              <a:t>Forthcoming Publications</a:t>
            </a:r>
            <a:endParaRPr lang="en-US" sz="900" dirty="0" smtClean="0">
              <a:latin typeface="Lucida Sans Unicode" pitchFamily="34" charset="0"/>
              <a:ea typeface="Times New Roman" pitchFamily="18" charset="0"/>
              <a:cs typeface="Lucida Sans Unicode" pitchFamily="34" charset="0"/>
            </a:endParaRPr>
          </a:p>
        </p:txBody>
      </p:sp>
      <p:sp>
        <p:nvSpPr>
          <p:cNvPr id="2" name="Rectangle 1"/>
          <p:cNvSpPr/>
          <p:nvPr/>
        </p:nvSpPr>
        <p:spPr>
          <a:xfrm>
            <a:off x="4792430" y="8362684"/>
            <a:ext cx="2065570" cy="769441"/>
          </a:xfrm>
          <a:prstGeom prst="rect">
            <a:avLst/>
          </a:prstGeom>
          <a:solidFill>
            <a:schemeClr val="bg2">
              <a:lumMod val="90000"/>
            </a:schemeClr>
          </a:solidFill>
          <a:ln>
            <a:solidFill>
              <a:schemeClr val="tx1"/>
            </a:solidFill>
          </a:ln>
        </p:spPr>
        <p:txBody>
          <a:bodyPr wrap="square">
            <a:spAutoFit/>
          </a:bodyPr>
          <a:lstStyle/>
          <a:p>
            <a:pPr algn="ctr"/>
            <a:r>
              <a:rPr lang="en-US" sz="1100" b="1" i="1" dirty="0" smtClean="0">
                <a:solidFill>
                  <a:schemeClr val="bg2">
                    <a:lumMod val="25000"/>
                  </a:schemeClr>
                </a:solidFill>
                <a:latin typeface="lucida sans unicode"/>
              </a:rPr>
              <a:t>Have </a:t>
            </a:r>
            <a:r>
              <a:rPr lang="en-US" sz="1100" b="1" i="1" dirty="0">
                <a:solidFill>
                  <a:schemeClr val="bg2">
                    <a:lumMod val="25000"/>
                  </a:schemeClr>
                </a:solidFill>
                <a:latin typeface="lucida sans unicode"/>
              </a:rPr>
              <a:t>you told me </a:t>
            </a:r>
            <a:endParaRPr lang="en-US" sz="1100" b="1" i="1" dirty="0" smtClean="0">
              <a:solidFill>
                <a:schemeClr val="bg2">
                  <a:lumMod val="25000"/>
                </a:schemeClr>
              </a:solidFill>
              <a:latin typeface="lucida sans unicode"/>
            </a:endParaRPr>
          </a:p>
          <a:p>
            <a:pPr algn="ctr"/>
            <a:r>
              <a:rPr lang="en-US" sz="1100" b="1" i="1" dirty="0" smtClean="0">
                <a:solidFill>
                  <a:schemeClr val="bg2">
                    <a:lumMod val="25000"/>
                  </a:schemeClr>
                </a:solidFill>
                <a:latin typeface="lucida sans unicode"/>
              </a:rPr>
              <a:t>about </a:t>
            </a:r>
            <a:r>
              <a:rPr lang="en-US" sz="1100" b="1" i="1" dirty="0">
                <a:solidFill>
                  <a:schemeClr val="bg2">
                    <a:lumMod val="25000"/>
                  </a:schemeClr>
                </a:solidFill>
                <a:latin typeface="lucida sans unicode"/>
              </a:rPr>
              <a:t>your book?</a:t>
            </a:r>
          </a:p>
          <a:p>
            <a:pPr algn="ctr"/>
            <a:r>
              <a:rPr lang="en-US" sz="1100" b="1" i="1" dirty="0">
                <a:solidFill>
                  <a:schemeClr val="bg2">
                    <a:lumMod val="25000"/>
                  </a:schemeClr>
                </a:solidFill>
                <a:latin typeface="lucida sans unicode"/>
              </a:rPr>
              <a:t>E-mail: </a:t>
            </a:r>
            <a:endParaRPr lang="en-US" sz="1100" b="1" i="1" dirty="0" smtClean="0">
              <a:solidFill>
                <a:schemeClr val="bg2">
                  <a:lumMod val="25000"/>
                </a:schemeClr>
              </a:solidFill>
              <a:latin typeface="lucida sans unicode"/>
            </a:endParaRPr>
          </a:p>
          <a:p>
            <a:pPr algn="ctr"/>
            <a:r>
              <a:rPr lang="en-US" sz="1100" b="1" i="1" dirty="0" smtClean="0">
                <a:solidFill>
                  <a:schemeClr val="bg2">
                    <a:lumMod val="25000"/>
                  </a:schemeClr>
                </a:solidFill>
                <a:latin typeface="lucida sans unicode"/>
              </a:rPr>
              <a:t>a@twymanghoshal.com</a:t>
            </a:r>
            <a:endParaRPr lang="en-US" sz="1100" b="1" i="1" dirty="0">
              <a:solidFill>
                <a:schemeClr val="bg2">
                  <a:lumMod val="25000"/>
                </a:schemeClr>
              </a:solidFill>
            </a:endParaRPr>
          </a:p>
        </p:txBody>
      </p:sp>
    </p:spTree>
    <p:extLst>
      <p:ext uri="{BB962C8B-B14F-4D97-AF65-F5344CB8AC3E}">
        <p14:creationId xmlns:p14="http://schemas.microsoft.com/office/powerpoint/2010/main" xmlns="" val="2389959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5" name="TextBox 4"/>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14</a:t>
            </a:r>
            <a:endParaRPr lang="en-US" sz="1200" b="1" dirty="0">
              <a:solidFill>
                <a:srgbClr val="655E39"/>
              </a:solidFill>
              <a:latin typeface="Papyrus" pitchFamily="66" charset="0"/>
            </a:endParaRPr>
          </a:p>
        </p:txBody>
      </p:sp>
      <p:sp>
        <p:nvSpPr>
          <p:cNvPr id="7" name="TextBox 6"/>
          <p:cNvSpPr txBox="1"/>
          <p:nvPr/>
        </p:nvSpPr>
        <p:spPr>
          <a:xfrm>
            <a:off x="76200" y="1143000"/>
            <a:ext cx="6553200" cy="8056052"/>
          </a:xfrm>
          <a:prstGeom prst="rect">
            <a:avLst/>
          </a:prstGeom>
          <a:noFill/>
        </p:spPr>
        <p:txBody>
          <a:bodyPr wrap="square" rtlCol="0">
            <a:spAutoFit/>
          </a:bodyPr>
          <a:lstStyle/>
          <a:p>
            <a:pPr lvl="0" indent="-228600" algn="just" fontAlgn="base">
              <a:spcBef>
                <a:spcPct val="0"/>
              </a:spcBef>
              <a:spcAft>
                <a:spcPct val="0"/>
              </a:spcAft>
            </a:pPr>
            <a:r>
              <a:rPr lang="en-US" sz="1200" b="1" dirty="0" smtClean="0">
                <a:solidFill>
                  <a:srgbClr val="655E39"/>
                </a:solidFill>
                <a:latin typeface="Lucida Sans Unicode" pitchFamily="34" charset="0"/>
                <a:cs typeface="Lucida Sans Unicode" pitchFamily="34" charset="0"/>
              </a:rPr>
              <a:t>Fancy a trip? </a:t>
            </a:r>
          </a:p>
          <a:p>
            <a:pPr lvl="0" indent="-228600" algn="just" fontAlgn="base">
              <a:spcBef>
                <a:spcPct val="0"/>
              </a:spcBef>
              <a:spcAft>
                <a:spcPct val="0"/>
              </a:spcAft>
            </a:pPr>
            <a:r>
              <a:rPr lang="en-US" sz="1200" b="1" dirty="0" smtClean="0">
                <a:solidFill>
                  <a:srgbClr val="655E39"/>
                </a:solidFill>
                <a:latin typeface="Lucida Sans Unicode" pitchFamily="34" charset="0"/>
                <a:cs typeface="Lucida Sans Unicode" pitchFamily="34" charset="0"/>
              </a:rPr>
              <a:t>Here is a list of some important meetings taking place in the coming year</a:t>
            </a:r>
          </a:p>
          <a:p>
            <a:pPr marL="228600" lvl="0" indent="-228600" algn="just" fontAlgn="base">
              <a:spcBef>
                <a:spcPct val="0"/>
              </a:spcBef>
              <a:spcAft>
                <a:spcPct val="0"/>
              </a:spcAft>
            </a:pPr>
            <a:endParaRPr lang="en-US" sz="900" dirty="0" smtClean="0">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rPr>
              <a:t>10-12 June, 2013</a:t>
            </a: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rPr>
              <a:t>The Stockholm Criminology Symposium</a:t>
            </a: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rPr>
              <a:t>Stockholm, Sweden</a:t>
            </a: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hlinkClick r:id="rId2"/>
              </a:rPr>
              <a:t>www.criminologysymposium.com</a:t>
            </a:r>
            <a:endParaRPr lang="en-US" sz="850" dirty="0" smtClean="0">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rPr>
              <a:t>18-20 June, 2013</a:t>
            </a: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rPr>
              <a:t>First International Conference on Missing Children and Adults</a:t>
            </a:r>
          </a:p>
          <a:p>
            <a:pPr marL="228600" lvl="0" indent="-228600" algn="just" fontAlgn="base">
              <a:spcBef>
                <a:spcPct val="0"/>
              </a:spcBef>
              <a:spcAft>
                <a:spcPct val="0"/>
              </a:spcAft>
            </a:pPr>
            <a:r>
              <a:rPr lang="en-US" sz="850" dirty="0" smtClean="0">
                <a:latin typeface="Lucida Sans Unicode" pitchFamily="34" charset="0"/>
                <a:cs typeface="Lucida Sans Unicode" pitchFamily="34" charset="0"/>
              </a:rPr>
              <a:t>Portsmouth, United Kingdom</a:t>
            </a:r>
          </a:p>
          <a:p>
            <a:pPr marL="228600" lvl="0" indent="-228600" algn="just" fontAlgn="base">
              <a:spcBef>
                <a:spcPct val="0"/>
              </a:spcBef>
              <a:spcAft>
                <a:spcPct val="0"/>
              </a:spcAft>
            </a:pPr>
            <a:r>
              <a:rPr lang="en-US" sz="850" dirty="0">
                <a:latin typeface="Lucida Sans Unicode" pitchFamily="34" charset="0"/>
                <a:cs typeface="Lucida Sans Unicode" pitchFamily="34" charset="0"/>
              </a:rPr>
              <a:t> </a:t>
            </a:r>
            <a:r>
              <a:rPr lang="en-US" sz="850" dirty="0">
                <a:latin typeface="Lucida Sans Unicode" pitchFamily="34" charset="0"/>
                <a:cs typeface="Lucida Sans Unicode" pitchFamily="34" charset="0"/>
                <a:hlinkClick r:id="rId3"/>
              </a:rPr>
              <a:t>www.port.ac.uk/departments/academic/icjs/csmp/conference</a:t>
            </a:r>
            <a:r>
              <a:rPr lang="en-US" sz="850" dirty="0" smtClean="0">
                <a:latin typeface="Lucida Sans Unicode" pitchFamily="34" charset="0"/>
                <a:cs typeface="Lucida Sans Unicode" pitchFamily="34" charset="0"/>
                <a:hlinkClick r:id="rId3"/>
              </a:rPr>
              <a:t>/</a:t>
            </a:r>
            <a:endParaRPr lang="en-US" sz="850" dirty="0" smtClean="0">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latin typeface="Lucida Sans Unicode" pitchFamily="34" charset="0"/>
                <a:cs typeface="Lucida Sans Unicode" pitchFamily="34" charset="0"/>
              </a:rPr>
              <a:t>2-4 July, 2013</a:t>
            </a:r>
          </a:p>
          <a:p>
            <a:pPr marL="228600" lvl="0" indent="-228600" algn="just" fontAlgn="base">
              <a:spcBef>
                <a:spcPct val="0"/>
              </a:spcBef>
              <a:spcAft>
                <a:spcPct val="0"/>
              </a:spcAft>
            </a:pPr>
            <a:r>
              <a:rPr lang="en-US" sz="850" dirty="0">
                <a:latin typeface="Lucida Sans Unicode" pitchFamily="34" charset="0"/>
                <a:cs typeface="Lucida Sans Unicode" pitchFamily="34" charset="0"/>
              </a:rPr>
              <a:t>British Society of Criminology – Annual Conference  2013</a:t>
            </a:r>
          </a:p>
          <a:p>
            <a:pPr marL="228600" lvl="0" indent="-228600" algn="just" fontAlgn="base">
              <a:spcBef>
                <a:spcPct val="0"/>
              </a:spcBef>
              <a:spcAft>
                <a:spcPct val="0"/>
              </a:spcAft>
            </a:pPr>
            <a:r>
              <a:rPr lang="en-US" sz="850" dirty="0" err="1">
                <a:latin typeface="Lucida Sans Unicode" pitchFamily="34" charset="0"/>
                <a:cs typeface="Lucida Sans Unicode" pitchFamily="34" charset="0"/>
              </a:rPr>
              <a:t>Wolverhampton</a:t>
            </a:r>
            <a:r>
              <a:rPr lang="en-US" sz="850" dirty="0">
                <a:latin typeface="Lucida Sans Unicode" pitchFamily="34" charset="0"/>
                <a:cs typeface="Lucida Sans Unicode" pitchFamily="34" charset="0"/>
              </a:rPr>
              <a:t>, West Midlands, UK</a:t>
            </a:r>
          </a:p>
          <a:p>
            <a:pPr marL="228600" lvl="0" indent="-228600" algn="just" fontAlgn="base">
              <a:spcBef>
                <a:spcPct val="0"/>
              </a:spcBef>
              <a:spcAft>
                <a:spcPct val="0"/>
              </a:spcAft>
            </a:pPr>
            <a:r>
              <a:rPr lang="en-US" sz="850" dirty="0">
                <a:latin typeface="Lucida Sans Unicode" pitchFamily="34" charset="0"/>
                <a:cs typeface="Lucida Sans Unicode" pitchFamily="34" charset="0"/>
                <a:hlinkClick r:id="rId4"/>
              </a:rPr>
              <a:t>http://www.britsoccrim.org/annualconference.htm</a:t>
            </a:r>
            <a:endParaRPr lang="en-US" sz="850" dirty="0">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8-11 July,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Second Crime, Justice and Social Democracy Conference</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Brisbane, Australia</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5"/>
              </a:rPr>
              <a:t>www.crimejusticeconference.com/</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 </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10-12 July,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International Congress on Gender Violence</a:t>
            </a:r>
          </a:p>
          <a:p>
            <a:pPr marL="228600" lvl="0" indent="-228600" algn="just" fontAlgn="base">
              <a:spcBef>
                <a:spcPct val="0"/>
              </a:spcBef>
              <a:spcAft>
                <a:spcPct val="0"/>
              </a:spcAft>
            </a:pPr>
            <a:r>
              <a:rPr lang="en-US" sz="850" dirty="0" err="1">
                <a:solidFill>
                  <a:prstClr val="black"/>
                </a:solidFill>
                <a:latin typeface="Lucida Sans Unicode" pitchFamily="34" charset="0"/>
                <a:cs typeface="Lucida Sans Unicode" pitchFamily="34" charset="0"/>
              </a:rPr>
              <a:t>Onati</a:t>
            </a:r>
            <a:r>
              <a:rPr lang="en-US" sz="850" dirty="0">
                <a:solidFill>
                  <a:prstClr val="black"/>
                </a:solidFill>
                <a:latin typeface="Lucida Sans Unicode" pitchFamily="34" charset="0"/>
                <a:cs typeface="Lucida Sans Unicode" pitchFamily="34" charset="0"/>
              </a:rPr>
              <a:t>, </a:t>
            </a:r>
            <a:r>
              <a:rPr lang="en-US" sz="850" dirty="0" err="1">
                <a:solidFill>
                  <a:prstClr val="black"/>
                </a:solidFill>
                <a:latin typeface="Lucida Sans Unicode" pitchFamily="34" charset="0"/>
                <a:cs typeface="Lucida Sans Unicode" pitchFamily="34" charset="0"/>
              </a:rPr>
              <a:t>Gipuzkoa</a:t>
            </a:r>
            <a:r>
              <a:rPr lang="en-US" sz="850" dirty="0">
                <a:solidFill>
                  <a:prstClr val="black"/>
                </a:solidFill>
                <a:latin typeface="Lucida Sans Unicode" pitchFamily="34" charset="0"/>
                <a:cs typeface="Lucida Sans Unicode" pitchFamily="34" charset="0"/>
              </a:rPr>
              <a:t>, Spain</a:t>
            </a:r>
          </a:p>
          <a:p>
            <a:pPr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6"/>
              </a:rPr>
              <a:t>http://www.iisj.net/iisj/de/description-7493.asp?dminid=_MzUqKjA0XzEyXzIwMTIjI21qLWhlcm5hbmRvQGVqLWd2LmVz&amp;cod=7493&amp;nombre=7493&amp;nodo=&amp;orden=True&amp;sesion=1347</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5-7 August,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2013 National Gang Crime Research Center International Gang Specialist Training Conference</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Chicago, Illinois, USA</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7"/>
              </a:rPr>
              <a:t>www.ngcrc.com/2013.conference.html</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29 August – 1 September,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Critical Criminology in a Changing World</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Oslo, Norway</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8"/>
              </a:rPr>
              <a:t>http://www.jus.uio.no/ikrs/english/research/research/cciacw.html</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4-7 September,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The 13</a:t>
            </a:r>
            <a:r>
              <a:rPr lang="en-US" sz="850" baseline="30000" dirty="0">
                <a:solidFill>
                  <a:prstClr val="black"/>
                </a:solidFill>
                <a:latin typeface="Lucida Sans Unicode" pitchFamily="34" charset="0"/>
                <a:cs typeface="Lucida Sans Unicode" pitchFamily="34" charset="0"/>
              </a:rPr>
              <a:t>th</a:t>
            </a:r>
            <a:r>
              <a:rPr lang="en-US" sz="850" dirty="0">
                <a:solidFill>
                  <a:prstClr val="black"/>
                </a:solidFill>
                <a:latin typeface="Lucida Sans Unicode" pitchFamily="34" charset="0"/>
                <a:cs typeface="Lucida Sans Unicode" pitchFamily="34" charset="0"/>
              </a:rPr>
              <a:t> Annual Conference of the European </a:t>
            </a:r>
            <a:r>
              <a:rPr lang="en-US" sz="850" dirty="0" err="1">
                <a:solidFill>
                  <a:prstClr val="black"/>
                </a:solidFill>
                <a:latin typeface="Lucida Sans Unicode" pitchFamily="34" charset="0"/>
                <a:cs typeface="Lucida Sans Unicode" pitchFamily="34" charset="0"/>
              </a:rPr>
              <a:t>Sociaty</a:t>
            </a:r>
            <a:r>
              <a:rPr lang="en-US" sz="850" dirty="0">
                <a:solidFill>
                  <a:prstClr val="black"/>
                </a:solidFill>
                <a:latin typeface="Lucida Sans Unicode" pitchFamily="34" charset="0"/>
                <a:cs typeface="Lucida Sans Unicode" pitchFamily="34" charset="0"/>
              </a:rPr>
              <a:t> of Criminology</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Budapest, Hungary</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9"/>
              </a:rPr>
              <a:t>http://www.eurocrim2013.com/</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23-25 September,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Fifth Annual International Crime, Media &amp; Popular Culture Studies Conference: A Cross Disciplinary Exploration</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Terre Haute, Indiana</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10"/>
              </a:rPr>
              <a:t>www.indstate.edu/ccj/popcultureconference/</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2-5 October,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34</a:t>
            </a:r>
            <a:r>
              <a:rPr lang="en-US" sz="850" baseline="30000" dirty="0">
                <a:solidFill>
                  <a:prstClr val="black"/>
                </a:solidFill>
                <a:latin typeface="Lucida Sans Unicode" pitchFamily="34" charset="0"/>
                <a:cs typeface="Lucida Sans Unicode" pitchFamily="34" charset="0"/>
              </a:rPr>
              <a:t>th</a:t>
            </a:r>
            <a:r>
              <a:rPr lang="en-US" sz="850" dirty="0">
                <a:solidFill>
                  <a:prstClr val="black"/>
                </a:solidFill>
                <a:latin typeface="Lucida Sans Unicode" pitchFamily="34" charset="0"/>
                <a:cs typeface="Lucida Sans Unicode" pitchFamily="34" charset="0"/>
              </a:rPr>
              <a:t> Canadian Congress of Criminal Justice, 21</a:t>
            </a:r>
            <a:r>
              <a:rPr lang="en-US" sz="850" baseline="30000" dirty="0">
                <a:solidFill>
                  <a:prstClr val="black"/>
                </a:solidFill>
                <a:latin typeface="Lucida Sans Unicode" pitchFamily="34" charset="0"/>
                <a:cs typeface="Lucida Sans Unicode" pitchFamily="34" charset="0"/>
              </a:rPr>
              <a:t>st</a:t>
            </a:r>
            <a:r>
              <a:rPr lang="en-US" sz="850" dirty="0">
                <a:solidFill>
                  <a:prstClr val="black"/>
                </a:solidFill>
                <a:latin typeface="Lucida Sans Unicode" pitchFamily="34" charset="0"/>
                <a:cs typeface="Lucida Sans Unicode" pitchFamily="34" charset="0"/>
              </a:rPr>
              <a:t> Century Justice: The Economics of Public Safety</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Vancouver, Canada</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11"/>
              </a:rPr>
              <a:t>www.ccja-acjp.ca/cong2013/en/cong_2013_call.pdf</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20-23 November, 2013</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American Society of Criminology – 2013 Annual Meeting</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rPr>
              <a:t>Atlanta, Georgia</a:t>
            </a:r>
          </a:p>
          <a:p>
            <a:pPr marL="228600" lvl="0" indent="-228600" algn="just" fontAlgn="base">
              <a:spcBef>
                <a:spcPct val="0"/>
              </a:spcBef>
              <a:spcAft>
                <a:spcPct val="0"/>
              </a:spcAft>
            </a:pPr>
            <a:r>
              <a:rPr lang="en-US" sz="850" dirty="0">
                <a:solidFill>
                  <a:prstClr val="black"/>
                </a:solidFill>
                <a:latin typeface="Lucida Sans Unicode" pitchFamily="34" charset="0"/>
                <a:cs typeface="Lucida Sans Unicode" pitchFamily="34" charset="0"/>
                <a:hlinkClick r:id="rId12"/>
              </a:rPr>
              <a:t>http://www.asc41.com</a:t>
            </a:r>
            <a:endParaRPr lang="en-US" sz="850" dirty="0">
              <a:solidFill>
                <a:prstClr val="black"/>
              </a:solidFill>
              <a:latin typeface="Lucida Sans Unicode" pitchFamily="34" charset="0"/>
              <a:cs typeface="Lucida Sans Unicode" pitchFamily="34" charset="0"/>
            </a:endParaRPr>
          </a:p>
          <a:p>
            <a:pPr marL="228600" lvl="0" indent="-228600" algn="just" fontAlgn="base">
              <a:spcBef>
                <a:spcPct val="0"/>
              </a:spcBef>
              <a:spcAft>
                <a:spcPct val="0"/>
              </a:spcAft>
            </a:pPr>
            <a:endParaRPr lang="en-US" sz="850" dirty="0" smtClean="0">
              <a:latin typeface="Lucida Sans Unicode" pitchFamily="34" charset="0"/>
              <a:cs typeface="Lucida Sans Unicode" pitchFamily="34" charset="0"/>
            </a:endParaRPr>
          </a:p>
        </p:txBody>
      </p:sp>
      <p:sp>
        <p:nvSpPr>
          <p:cNvPr id="9" name="TextBox 8"/>
          <p:cNvSpPr txBox="1"/>
          <p:nvPr/>
        </p:nvSpPr>
        <p:spPr>
          <a:xfrm>
            <a:off x="0" y="685800"/>
            <a:ext cx="6858000" cy="523220"/>
          </a:xfrm>
          <a:prstGeom prst="rect">
            <a:avLst/>
          </a:prstGeom>
          <a:noFill/>
        </p:spPr>
        <p:txBody>
          <a:bodyPr wrap="square" rtlCol="0">
            <a:spAutoFit/>
          </a:bodyPr>
          <a:lstStyle/>
          <a:p>
            <a:pPr lvl="0" algn="ctr" fontAlgn="base">
              <a:spcBef>
                <a:spcPct val="0"/>
              </a:spcBef>
              <a:spcAft>
                <a:spcPts val="200"/>
              </a:spcAft>
            </a:pPr>
            <a:r>
              <a:rPr lang="en-US" sz="2800" b="1" dirty="0" smtClean="0">
                <a:solidFill>
                  <a:srgbClr val="655E39"/>
                </a:solidFill>
                <a:latin typeface="Lucida Sans Unicode" pitchFamily="34" charset="0"/>
                <a:cs typeface="Lucida Sans Unicode" pitchFamily="34" charset="0"/>
              </a:rPr>
              <a:t>Upcoming Meetings and Conferences</a:t>
            </a:r>
          </a:p>
        </p:txBody>
      </p:sp>
      <p:sp>
        <p:nvSpPr>
          <p:cNvPr id="2" name="Rectangle 1"/>
          <p:cNvSpPr/>
          <p:nvPr/>
        </p:nvSpPr>
        <p:spPr>
          <a:xfrm>
            <a:off x="4354286" y="8205281"/>
            <a:ext cx="2514600" cy="938719"/>
          </a:xfrm>
          <a:prstGeom prst="rect">
            <a:avLst/>
          </a:prstGeom>
          <a:solidFill>
            <a:schemeClr val="bg2">
              <a:lumMod val="90000"/>
            </a:schemeClr>
          </a:solidFill>
          <a:ln>
            <a:solidFill>
              <a:schemeClr val="tx1"/>
            </a:solidFill>
          </a:ln>
        </p:spPr>
        <p:txBody>
          <a:bodyPr wrap="square">
            <a:spAutoFit/>
          </a:bodyPr>
          <a:lstStyle/>
          <a:p>
            <a:pPr marL="228600" lvl="0" indent="-228600" algn="ctr" fontAlgn="base">
              <a:spcBef>
                <a:spcPct val="0"/>
              </a:spcBef>
              <a:spcAft>
                <a:spcPct val="0"/>
              </a:spcAft>
            </a:pPr>
            <a:r>
              <a:rPr lang="en-US" sz="1100" b="1" i="1" dirty="0" smtClean="0">
                <a:solidFill>
                  <a:schemeClr val="bg2">
                    <a:lumMod val="25000"/>
                  </a:schemeClr>
                </a:solidFill>
                <a:latin typeface="lucida sans unicode"/>
              </a:rPr>
              <a:t>Have </a:t>
            </a:r>
            <a:r>
              <a:rPr lang="en-US" sz="1100" b="1" i="1" dirty="0">
                <a:solidFill>
                  <a:schemeClr val="bg2">
                    <a:lumMod val="25000"/>
                  </a:schemeClr>
                </a:solidFill>
                <a:latin typeface="lucida sans unicode"/>
              </a:rPr>
              <a:t>you told me </a:t>
            </a:r>
            <a:endParaRPr lang="en-US" sz="1100" b="1" i="1" dirty="0" smtClean="0">
              <a:solidFill>
                <a:schemeClr val="bg2">
                  <a:lumMod val="25000"/>
                </a:schemeClr>
              </a:solidFill>
              <a:latin typeface="lucida sans unicode"/>
            </a:endParaRPr>
          </a:p>
          <a:p>
            <a:pPr marL="228600" lvl="0" indent="-228600" algn="ctr" fontAlgn="base">
              <a:spcBef>
                <a:spcPct val="0"/>
              </a:spcBef>
              <a:spcAft>
                <a:spcPct val="0"/>
              </a:spcAft>
            </a:pPr>
            <a:r>
              <a:rPr lang="en-US" sz="1100" b="1" i="1" dirty="0">
                <a:solidFill>
                  <a:schemeClr val="bg2">
                    <a:lumMod val="25000"/>
                  </a:schemeClr>
                </a:solidFill>
                <a:latin typeface="lucida sans unicode"/>
              </a:rPr>
              <a:t>a</a:t>
            </a:r>
            <a:r>
              <a:rPr lang="en-US" sz="1100" b="1" i="1" dirty="0" smtClean="0">
                <a:solidFill>
                  <a:schemeClr val="bg2">
                    <a:lumMod val="25000"/>
                  </a:schemeClr>
                </a:solidFill>
                <a:latin typeface="lucida sans unicode"/>
              </a:rPr>
              <a:t>bout the </a:t>
            </a:r>
            <a:r>
              <a:rPr lang="en-US" sz="1100" b="1" i="1" dirty="0">
                <a:solidFill>
                  <a:schemeClr val="bg2">
                    <a:lumMod val="25000"/>
                  </a:schemeClr>
                </a:solidFill>
                <a:latin typeface="lucida sans unicode"/>
              </a:rPr>
              <a:t>conference </a:t>
            </a:r>
            <a:endParaRPr lang="en-US" sz="1100" b="1" i="1" dirty="0" smtClean="0">
              <a:solidFill>
                <a:schemeClr val="bg2">
                  <a:lumMod val="25000"/>
                </a:schemeClr>
              </a:solidFill>
              <a:latin typeface="lucida sans unicode"/>
            </a:endParaRPr>
          </a:p>
          <a:p>
            <a:pPr marL="228600" lvl="0" indent="-228600" algn="ctr" fontAlgn="base">
              <a:spcBef>
                <a:spcPct val="0"/>
              </a:spcBef>
              <a:spcAft>
                <a:spcPct val="0"/>
              </a:spcAft>
            </a:pPr>
            <a:r>
              <a:rPr lang="en-US" sz="1100" b="1" i="1" dirty="0" smtClean="0">
                <a:solidFill>
                  <a:schemeClr val="bg2">
                    <a:lumMod val="25000"/>
                  </a:schemeClr>
                </a:solidFill>
                <a:latin typeface="lucida sans unicode"/>
              </a:rPr>
              <a:t>you </a:t>
            </a:r>
            <a:r>
              <a:rPr lang="en-US" sz="1100" b="1" i="1" dirty="0">
                <a:solidFill>
                  <a:schemeClr val="bg2">
                    <a:lumMod val="25000"/>
                  </a:schemeClr>
                </a:solidFill>
                <a:latin typeface="lucida sans unicode"/>
              </a:rPr>
              <a:t>are hosting?</a:t>
            </a:r>
          </a:p>
          <a:p>
            <a:pPr marL="228600" indent="-228600" algn="ctr" fontAlgn="base">
              <a:spcBef>
                <a:spcPct val="0"/>
              </a:spcBef>
              <a:spcAft>
                <a:spcPct val="0"/>
              </a:spcAft>
            </a:pPr>
            <a:r>
              <a:rPr lang="en-US" sz="1100" b="1" i="1" dirty="0">
                <a:solidFill>
                  <a:schemeClr val="bg2">
                    <a:lumMod val="25000"/>
                  </a:schemeClr>
                </a:solidFill>
                <a:latin typeface="lucida sans unicode"/>
              </a:rPr>
              <a:t>E-mail: </a:t>
            </a:r>
            <a:endParaRPr lang="en-US" sz="1100" b="1" i="1" dirty="0" smtClean="0">
              <a:solidFill>
                <a:schemeClr val="bg2">
                  <a:lumMod val="25000"/>
                </a:schemeClr>
              </a:solidFill>
              <a:latin typeface="lucida sans unicode"/>
            </a:endParaRPr>
          </a:p>
          <a:p>
            <a:pPr marL="228600" indent="-228600" algn="ctr" fontAlgn="base">
              <a:spcBef>
                <a:spcPct val="0"/>
              </a:spcBef>
              <a:spcAft>
                <a:spcPct val="0"/>
              </a:spcAft>
            </a:pPr>
            <a:r>
              <a:rPr lang="en-US" sz="1100" b="1" i="1" dirty="0" smtClean="0">
                <a:solidFill>
                  <a:schemeClr val="bg2">
                    <a:lumMod val="25000"/>
                  </a:schemeClr>
                </a:solidFill>
                <a:latin typeface="lucida sans unicode"/>
              </a:rPr>
              <a:t>a@twymanghoshal.com</a:t>
            </a:r>
            <a:endParaRPr lang="en-US" sz="1100" b="1" i="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ilder.vcu.edu/images/faculty/albanese.jp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4800600" y="1371600"/>
            <a:ext cx="1428750" cy="1905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2</a:t>
            </a:r>
            <a:endParaRPr lang="en-US" sz="1200" b="1" dirty="0">
              <a:solidFill>
                <a:srgbClr val="655E39"/>
              </a:solidFill>
              <a:latin typeface="Papyrus" pitchFamily="66" charset="0"/>
            </a:endParaRPr>
          </a:p>
        </p:txBody>
      </p:sp>
      <p:sp>
        <p:nvSpPr>
          <p:cNvPr id="7" name="Rectangle 6"/>
          <p:cNvSpPr>
            <a:spLocks noChangeArrowheads="1"/>
          </p:cNvSpPr>
          <p:nvPr/>
        </p:nvSpPr>
        <p:spPr bwMode="auto">
          <a:xfrm>
            <a:off x="304799" y="1429197"/>
            <a:ext cx="4343401" cy="2008242"/>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r>
              <a:rPr lang="en-US" sz="1100" b="1" dirty="0">
                <a:solidFill>
                  <a:srgbClr val="655E39"/>
                </a:solidFill>
                <a:latin typeface="Lucida Sans Unicode" pitchFamily="34" charset="0"/>
                <a:cs typeface="Lucida Sans Unicode" pitchFamily="34" charset="0"/>
              </a:rPr>
              <a:t>Division of International Criminology Awards Reception </a:t>
            </a:r>
            <a:endParaRPr lang="en-US" sz="1100" b="1" dirty="0" smtClean="0">
              <a:solidFill>
                <a:srgbClr val="655E39"/>
              </a:solidFill>
              <a:latin typeface="Lucida Sans Unicode" pitchFamily="34" charset="0"/>
              <a:cs typeface="Lucida Sans Unicode" pitchFamily="34" charset="0"/>
            </a:endParaRPr>
          </a:p>
          <a:p>
            <a:pPr>
              <a:spcAft>
                <a:spcPts val="300"/>
              </a:spcAft>
            </a:pPr>
            <a:r>
              <a:rPr lang="en-US" sz="1100" b="1" dirty="0" smtClean="0">
                <a:solidFill>
                  <a:srgbClr val="655E39"/>
                </a:solidFill>
                <a:latin typeface="Lucida Sans Unicode" pitchFamily="34" charset="0"/>
                <a:cs typeface="Lucida Sans Unicode" pitchFamily="34" charset="0"/>
              </a:rPr>
              <a:t>in </a:t>
            </a:r>
            <a:r>
              <a:rPr lang="en-US" sz="1100" b="1" dirty="0">
                <a:solidFill>
                  <a:srgbClr val="655E39"/>
                </a:solidFill>
                <a:latin typeface="Lucida Sans Unicode" pitchFamily="34" charset="0"/>
                <a:cs typeface="Lucida Sans Unicode" pitchFamily="34" charset="0"/>
              </a:rPr>
              <a:t>Atlanta</a:t>
            </a:r>
          </a:p>
          <a:p>
            <a:pPr algn="just"/>
            <a:r>
              <a:rPr lang="en-US" sz="1100" dirty="0" smtClean="0">
                <a:latin typeface="Lucida Sans Unicode" pitchFamily="34" charset="0"/>
                <a:cs typeface="Lucida Sans Unicode" pitchFamily="34" charset="0"/>
              </a:rPr>
              <a:t>The </a:t>
            </a:r>
            <a:r>
              <a:rPr lang="en-US" sz="1100" dirty="0">
                <a:latin typeface="Lucida Sans Unicode" pitchFamily="34" charset="0"/>
                <a:cs typeface="Lucida Sans Unicode" pitchFamily="34" charset="0"/>
              </a:rPr>
              <a:t>DIC began a new tradition last year with an “Awards Reception” at the annual meeting in Chicago.  The event was free and was open to all ASC meeting registrants.  It attracted a large audience of more than 100, so we will do it again this year at the annual meeting in Atlanta on November 22.  The Adler Distinguished Scholar Award, Distinguished Book Award, and Outstanding Paper Awards will be presented, as will as a book raffle with multiple titles.  </a:t>
            </a:r>
          </a:p>
          <a:p>
            <a:endParaRPr lang="en-US" sz="1200" dirty="0">
              <a:latin typeface="Lucida Sans Unicode" pitchFamily="34" charset="0"/>
              <a:cs typeface="Lucida Sans Unicode" pitchFamily="34" charset="0"/>
            </a:endParaRPr>
          </a:p>
        </p:txBody>
      </p:sp>
      <p:sp>
        <p:nvSpPr>
          <p:cNvPr id="11" name="TextBox 10"/>
          <p:cNvSpPr txBox="1"/>
          <p:nvPr/>
        </p:nvSpPr>
        <p:spPr>
          <a:xfrm>
            <a:off x="304799" y="914400"/>
            <a:ext cx="6400802" cy="461665"/>
          </a:xfrm>
          <a:prstGeom prst="rect">
            <a:avLst/>
          </a:prstGeom>
          <a:noFill/>
        </p:spPr>
        <p:txBody>
          <a:bodyPr wrap="square" rtlCol="0">
            <a:spAutoFit/>
          </a:bodyPr>
          <a:lstStyle/>
          <a:p>
            <a:pPr lvl="0"/>
            <a:r>
              <a:rPr lang="en-US" sz="2400" b="1" spc="300" dirty="0" smtClean="0">
                <a:latin typeface="Lucida Sans Unicode" pitchFamily="34" charset="0"/>
                <a:cs typeface="Lucida Sans Unicode" pitchFamily="34" charset="0"/>
              </a:rPr>
              <a:t>Chair’s Report</a:t>
            </a:r>
          </a:p>
        </p:txBody>
      </p:sp>
      <p:sp>
        <p:nvSpPr>
          <p:cNvPr id="9" name="Text Box 5"/>
          <p:cNvSpPr txBox="1">
            <a:spLocks noChangeArrowheads="1"/>
          </p:cNvSpPr>
          <p:nvPr/>
        </p:nvSpPr>
        <p:spPr bwMode="auto">
          <a:xfrm>
            <a:off x="5956341" y="3128867"/>
            <a:ext cx="762000" cy="147733"/>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00" b="1" i="1" dirty="0" smtClean="0">
                <a:solidFill>
                  <a:schemeClr val="bg1"/>
                </a:solidFill>
                <a:latin typeface="Times New Roman" pitchFamily="18" charset="0"/>
                <a:cs typeface="Arial" pitchFamily="34" charset="0"/>
              </a:rPr>
              <a:t>Jay Albanese</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Rectangle 7"/>
          <p:cNvSpPr>
            <a:spLocks noChangeArrowheads="1"/>
          </p:cNvSpPr>
          <p:nvPr/>
        </p:nvSpPr>
        <p:spPr bwMode="auto">
          <a:xfrm>
            <a:off x="304800" y="3048000"/>
            <a:ext cx="6096000" cy="3347070"/>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endParaRPr lang="en-US" sz="1100" dirty="0">
              <a:latin typeface="Lucida Sans Unicode" pitchFamily="34" charset="0"/>
              <a:cs typeface="Lucida Sans Unicode" pitchFamily="34" charset="0"/>
            </a:endParaRPr>
          </a:p>
          <a:p>
            <a:pPr>
              <a:spcAft>
                <a:spcPts val="300"/>
              </a:spcAft>
            </a:pPr>
            <a:r>
              <a:rPr lang="en-US" sz="1100" b="1" dirty="0">
                <a:solidFill>
                  <a:srgbClr val="655E39"/>
                </a:solidFill>
                <a:latin typeface="Lucida Sans Unicode" pitchFamily="34" charset="0"/>
                <a:cs typeface="Lucida Sans Unicode" pitchFamily="34" charset="0"/>
              </a:rPr>
              <a:t>Criminology Around the World Looking for Stories</a:t>
            </a:r>
          </a:p>
          <a:p>
            <a:pPr algn="just"/>
            <a:r>
              <a:rPr lang="en-US" sz="1100" dirty="0" smtClean="0">
                <a:latin typeface="Lucida Sans Unicode" pitchFamily="34" charset="0"/>
                <a:cs typeface="Lucida Sans Unicode" pitchFamily="34" charset="0"/>
              </a:rPr>
              <a:t>The </a:t>
            </a:r>
            <a:r>
              <a:rPr lang="en-US" sz="1100" dirty="0">
                <a:latin typeface="Lucida Sans Unicode" pitchFamily="34" charset="0"/>
                <a:cs typeface="Lucida Sans Unicode" pitchFamily="34" charset="0"/>
              </a:rPr>
              <a:t>ASC bi-monthly publication, The Criminologist, has expanded its coverage of international issues and events in its “Criminology Around the World Section” which now appears in every issue.  I am looking for stories that do not only summarize the state of research or practice in the field, but of stories about individuals and their personal perspectives.  If you have had an interesting experience on a Fulbright, participating in training overseas, guest lecturing abroad, or similar kinds of international exposures, we are interesting in short pieces between 500-1,000 words in which you describe your experience, placing the substantive content of your experience in the context of your personal thoughts and observations about it, and its impact on you and those around you.  Feel free to contact me with any questions about this effort at jsalbane@vcu.edu.</a:t>
            </a:r>
          </a:p>
          <a:p>
            <a:endParaRPr lang="en-US" sz="1100" dirty="0">
              <a:latin typeface="Lucida Sans Unicode" pitchFamily="34" charset="0"/>
              <a:cs typeface="Lucida Sans Unicode" pitchFamily="34" charset="0"/>
            </a:endParaRPr>
          </a:p>
          <a:p>
            <a:r>
              <a:rPr lang="en-US" sz="1100" dirty="0">
                <a:latin typeface="Lucida Sans Unicode" pitchFamily="34" charset="0"/>
                <a:cs typeface="Lucida Sans Unicode" pitchFamily="34" charset="0"/>
              </a:rPr>
              <a:t>For more information about DIC, please see </a:t>
            </a:r>
            <a:r>
              <a:rPr lang="en-US" sz="1100" dirty="0" smtClean="0">
                <a:latin typeface="Lucida Sans Unicode" pitchFamily="34" charset="0"/>
                <a:cs typeface="Lucida Sans Unicode" pitchFamily="34" charset="0"/>
                <a:hlinkClick r:id="rId4"/>
              </a:rPr>
              <a:t>www.internationalcriminology.com</a:t>
            </a:r>
            <a:r>
              <a:rPr lang="en-US" sz="1100" dirty="0" smtClean="0">
                <a:latin typeface="Lucida Sans Unicode" pitchFamily="34" charset="0"/>
                <a:cs typeface="Lucida Sans Unicode" pitchFamily="34" charset="0"/>
              </a:rPr>
              <a:t>   </a:t>
            </a:r>
            <a:endParaRPr lang="en-US" sz="1100" dirty="0">
              <a:latin typeface="Lucida Sans Unicode" pitchFamily="34" charset="0"/>
              <a:cs typeface="Lucida Sans Unicode" pitchFamily="34" charset="0"/>
            </a:endParaRPr>
          </a:p>
          <a:p>
            <a:r>
              <a:rPr lang="en-US" sz="1100" dirty="0">
                <a:latin typeface="Lucida Sans Unicode" pitchFamily="34" charset="0"/>
                <a:cs typeface="Lucida Sans Unicode" pitchFamily="34" charset="0"/>
              </a:rPr>
              <a:t>See you at the DIC Awards Reception in Atlanta</a:t>
            </a:r>
            <a:r>
              <a:rPr lang="en-US" sz="1100" dirty="0" smtClean="0">
                <a:latin typeface="Lucida Sans Unicode" pitchFamily="34" charset="0"/>
                <a:cs typeface="Lucida Sans Unicode" pitchFamily="34" charset="0"/>
              </a:rPr>
              <a:t>!</a:t>
            </a:r>
          </a:p>
          <a:p>
            <a:endParaRPr lang="en-US" sz="1200" dirty="0">
              <a:latin typeface="Lucida Sans Unicode" pitchFamily="34" charset="0"/>
              <a:cs typeface="Lucida Sans Unicode" pitchFamily="34" charset="0"/>
            </a:endParaRPr>
          </a:p>
          <a:p>
            <a:r>
              <a:rPr lang="en-US" sz="1050" dirty="0">
                <a:latin typeface="Lucida Sans Unicode" pitchFamily="34" charset="0"/>
                <a:cs typeface="Lucida Sans Unicode" pitchFamily="34" charset="0"/>
              </a:rPr>
              <a:t>-</a:t>
            </a:r>
            <a:r>
              <a:rPr lang="en-US" sz="1050" b="1" i="1" dirty="0">
                <a:latin typeface="Lucida Sans Unicode" pitchFamily="34" charset="0"/>
                <a:cs typeface="Lucida Sans Unicode" pitchFamily="34" charset="0"/>
              </a:rPr>
              <a:t>Jay Albanese, Chair</a:t>
            </a:r>
          </a:p>
          <a:p>
            <a:r>
              <a:rPr lang="en-US" sz="1050" dirty="0">
                <a:latin typeface="Lucida Sans Unicode" pitchFamily="34" charset="0"/>
                <a:cs typeface="Lucida Sans Unicode" pitchFamily="34" charset="0"/>
              </a:rPr>
              <a:t>ASC Division of International Criminology</a:t>
            </a:r>
          </a:p>
        </p:txBody>
      </p:sp>
      <p:sp>
        <p:nvSpPr>
          <p:cNvPr id="12" name="Text Box 7"/>
          <p:cNvSpPr txBox="1">
            <a:spLocks noChangeArrowheads="1"/>
          </p:cNvSpPr>
          <p:nvPr/>
        </p:nvSpPr>
        <p:spPr bwMode="auto">
          <a:xfrm>
            <a:off x="355729" y="6760964"/>
            <a:ext cx="6146541" cy="2154436"/>
          </a:xfrm>
          <a:prstGeom prst="rect">
            <a:avLst/>
          </a:prstGeom>
          <a:solidFill>
            <a:schemeClr val="bg2">
              <a:lumMod val="90000"/>
            </a:schemeClr>
          </a:solidFill>
          <a:ln w="19050">
            <a:solidFill>
              <a:schemeClr val="bg2">
                <a:lumMod val="50000"/>
              </a:schemeClr>
            </a:solidFill>
            <a:miter lim="800000"/>
            <a:headEnd/>
            <a:tailEnd/>
          </a:ln>
        </p:spPr>
        <p:txBody>
          <a:bodyPr vert="horz" wrap="square" lIns="91440" tIns="91440" rIns="91440" bIns="91440" numCol="1" anchor="t" anchorCtr="0" compatLnSpc="1">
            <a:prstTxWarp prst="textNoShape">
              <a:avLst/>
            </a:prstTxWarp>
            <a:spAutoFit/>
          </a:bodyPr>
          <a:lstStyle/>
          <a:p>
            <a:pPr marL="0" marR="0" lvl="0" indent="0" algn="l" defTabSz="914400" rtl="0" eaLnBrk="1" fontAlgn="base" latinLnBrk="0" hangingPunct="1">
              <a:lnSpc>
                <a:spcPct val="100000"/>
              </a:lnSpc>
              <a:spcAft>
                <a:spcPts val="200"/>
              </a:spcAft>
              <a:buClrTx/>
              <a:buSzTx/>
              <a:buFontTx/>
              <a:buNone/>
              <a:tabLst/>
            </a:pPr>
            <a:r>
              <a:rPr kumimoji="0" lang="en-US" sz="1200" b="1" i="0" u="none" strike="noStrike" cap="none" normalizeH="0" baseline="0" dirty="0" smtClean="0">
                <a:ln>
                  <a:noFill/>
                </a:ln>
                <a:solidFill>
                  <a:schemeClr val="bg2">
                    <a:lumMod val="25000"/>
                  </a:schemeClr>
                </a:solidFill>
                <a:effectLst/>
                <a:latin typeface="Lucida Sans Unicode" pitchFamily="34" charset="0"/>
                <a:cs typeface="Lucida Sans Unicode" pitchFamily="34" charset="0"/>
              </a:rPr>
              <a:t>Inside This Issue</a:t>
            </a:r>
          </a:p>
          <a:p>
            <a:pPr marL="0" marR="0" lvl="0" indent="0" algn="l" defTabSz="914400" rtl="0" eaLnBrk="1" fontAlgn="base" latinLnBrk="0" hangingPunct="1">
              <a:lnSpc>
                <a:spcPct val="100000"/>
              </a:lnSpc>
              <a:spcAft>
                <a:spcPts val="200"/>
              </a:spcAft>
              <a:buClrTx/>
              <a:buSzTx/>
              <a:buFontTx/>
              <a:buNone/>
              <a:tabLst/>
            </a:pPr>
            <a:r>
              <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rPr>
              <a:t>Chair’s Report by Jay Albanese ,</a:t>
            </a:r>
            <a:r>
              <a:rPr kumimoji="0" lang="en-US" sz="800" u="none" strike="noStrike" cap="none" normalizeH="0" dirty="0" smtClean="0">
                <a:ln>
                  <a:noFill/>
                </a:ln>
                <a:solidFill>
                  <a:srgbClr val="454027"/>
                </a:solidFill>
                <a:effectLst/>
                <a:latin typeface="Lucida Sans Unicode" pitchFamily="34" charset="0"/>
                <a:cs typeface="Lucida Sans Unicode" pitchFamily="34" charset="0"/>
              </a:rPr>
              <a:t> Ph.D.				            </a:t>
            </a:r>
            <a:r>
              <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rPr>
              <a:t>2</a:t>
            </a:r>
          </a:p>
          <a:p>
            <a:pPr lvl="0">
              <a:spcAft>
                <a:spcPts val="200"/>
              </a:spcAft>
            </a:pPr>
            <a:r>
              <a:rPr lang="en-US" sz="800" dirty="0" smtClean="0">
                <a:solidFill>
                  <a:srgbClr val="454027"/>
                </a:solidFill>
                <a:latin typeface="Lucida Sans Unicode" pitchFamily="34" charset="0"/>
                <a:cs typeface="Lucida Sans Unicode" pitchFamily="34" charset="0"/>
              </a:rPr>
              <a:t>The Division of International Criminology: Open Nominations for 2013 Awards      		            3</a:t>
            </a:r>
            <a:endPar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endParaRPr>
          </a:p>
          <a:p>
            <a:pPr lvl="0">
              <a:spcAft>
                <a:spcPts val="200"/>
              </a:spcAft>
            </a:pPr>
            <a:r>
              <a:rPr lang="en-US" sz="800" dirty="0">
                <a:solidFill>
                  <a:srgbClr val="454027"/>
                </a:solidFill>
                <a:latin typeface="Lucida Sans Unicode" pitchFamily="34" charset="0"/>
                <a:cs typeface="Lucida Sans Unicode" pitchFamily="34" charset="0"/>
              </a:rPr>
              <a:t>The Delhi Rape “Crisis”: </a:t>
            </a:r>
            <a:r>
              <a:rPr lang="en-US" sz="800" dirty="0" smtClean="0">
                <a:solidFill>
                  <a:srgbClr val="454027"/>
                </a:solidFill>
                <a:latin typeface="Lucida Sans Unicode" pitchFamily="34" charset="0"/>
                <a:cs typeface="Lucida Sans Unicode" pitchFamily="34" charset="0"/>
              </a:rPr>
              <a:t>Tipping </a:t>
            </a:r>
            <a:r>
              <a:rPr lang="en-US" sz="800" dirty="0">
                <a:solidFill>
                  <a:srgbClr val="454027"/>
                </a:solidFill>
                <a:latin typeface="Lucida Sans Unicode" pitchFamily="34" charset="0"/>
                <a:cs typeface="Lucida Sans Unicode" pitchFamily="34" charset="0"/>
              </a:rPr>
              <a:t>Point for </a:t>
            </a:r>
            <a:r>
              <a:rPr lang="en-US" sz="800" dirty="0" smtClean="0">
                <a:solidFill>
                  <a:srgbClr val="454027"/>
                </a:solidFill>
                <a:latin typeface="Lucida Sans Unicode" pitchFamily="34" charset="0"/>
                <a:cs typeface="Lucida Sans Unicode" pitchFamily="34" charset="0"/>
              </a:rPr>
              <a:t>Prevention by </a:t>
            </a:r>
            <a:r>
              <a:rPr lang="en-US" sz="800" dirty="0" err="1">
                <a:solidFill>
                  <a:srgbClr val="454027"/>
                </a:solidFill>
                <a:latin typeface="Lucida Sans Unicode" pitchFamily="34" charset="0"/>
                <a:cs typeface="Lucida Sans Unicode" pitchFamily="34" charset="0"/>
              </a:rPr>
              <a:t>Mangai</a:t>
            </a:r>
            <a:r>
              <a:rPr lang="en-US" sz="800" dirty="0">
                <a:solidFill>
                  <a:srgbClr val="454027"/>
                </a:solidFill>
                <a:latin typeface="Lucida Sans Unicode" pitchFamily="34" charset="0"/>
                <a:cs typeface="Lucida Sans Unicode" pitchFamily="34" charset="0"/>
              </a:rPr>
              <a:t> </a:t>
            </a:r>
            <a:r>
              <a:rPr lang="en-US" sz="800" dirty="0" err="1">
                <a:solidFill>
                  <a:srgbClr val="454027"/>
                </a:solidFill>
                <a:latin typeface="Lucida Sans Unicode" pitchFamily="34" charset="0"/>
                <a:cs typeface="Lucida Sans Unicode" pitchFamily="34" charset="0"/>
              </a:rPr>
              <a:t>Natarajan</a:t>
            </a:r>
            <a:r>
              <a:rPr lang="en-US" sz="800" dirty="0">
                <a:solidFill>
                  <a:srgbClr val="454027"/>
                </a:solidFill>
                <a:latin typeface="Lucida Sans Unicode" pitchFamily="34" charset="0"/>
                <a:cs typeface="Lucida Sans Unicode" pitchFamily="34" charset="0"/>
              </a:rPr>
              <a:t> </a:t>
            </a:r>
            <a:r>
              <a:rPr lang="en-US" sz="800" dirty="0" smtClean="0">
                <a:solidFill>
                  <a:srgbClr val="454027"/>
                </a:solidFill>
                <a:latin typeface="Lucida Sans Unicode" pitchFamily="34" charset="0"/>
                <a:cs typeface="Lucida Sans Unicode" pitchFamily="34" charset="0"/>
              </a:rPr>
              <a:t>,</a:t>
            </a:r>
            <a:r>
              <a:rPr lang="en-US" sz="800" dirty="0" err="1" smtClean="0">
                <a:solidFill>
                  <a:srgbClr val="454027"/>
                </a:solidFill>
                <a:latin typeface="Lucida Sans Unicode" pitchFamily="34" charset="0"/>
                <a:cs typeface="Lucida Sans Unicode" pitchFamily="34" charset="0"/>
              </a:rPr>
              <a:t>Ph.D</a:t>
            </a:r>
            <a:r>
              <a:rPr lang="en-US" sz="800" dirty="0" smtClean="0">
                <a:solidFill>
                  <a:srgbClr val="454027"/>
                </a:solidFill>
                <a:latin typeface="Lucida Sans Unicode" pitchFamily="34" charset="0"/>
                <a:cs typeface="Lucida Sans Unicode" pitchFamily="34" charset="0"/>
              </a:rPr>
              <a:t>         	             	            4</a:t>
            </a:r>
          </a:p>
          <a:p>
            <a:pPr>
              <a:spcAft>
                <a:spcPts val="200"/>
              </a:spcAft>
            </a:pPr>
            <a:r>
              <a:rPr lang="en-US" sz="800" dirty="0">
                <a:solidFill>
                  <a:srgbClr val="454027"/>
                </a:solidFill>
                <a:latin typeface="Lucida Sans Unicode" pitchFamily="34" charset="0"/>
                <a:cs typeface="Lucida Sans Unicode" pitchFamily="34" charset="0"/>
              </a:rPr>
              <a:t>From eve-teasing to football players: </a:t>
            </a:r>
            <a:r>
              <a:rPr lang="en-US" sz="800" dirty="0" smtClean="0">
                <a:solidFill>
                  <a:srgbClr val="454027"/>
                </a:solidFill>
                <a:latin typeface="Lucida Sans Unicode" pitchFamily="34" charset="0"/>
                <a:cs typeface="Lucida Sans Unicode" pitchFamily="34" charset="0"/>
              </a:rPr>
              <a:t>Women’s </a:t>
            </a:r>
            <a:r>
              <a:rPr lang="en-US" sz="800" dirty="0">
                <a:solidFill>
                  <a:srgbClr val="454027"/>
                </a:solidFill>
                <a:latin typeface="Lucida Sans Unicode" pitchFamily="34" charset="0"/>
                <a:cs typeface="Lucida Sans Unicode" pitchFamily="34" charset="0"/>
              </a:rPr>
              <a:t>safety in </a:t>
            </a:r>
            <a:r>
              <a:rPr lang="en-US" sz="800" dirty="0" smtClean="0">
                <a:solidFill>
                  <a:srgbClr val="454027"/>
                </a:solidFill>
                <a:latin typeface="Lucida Sans Unicode" pitchFamily="34" charset="0"/>
                <a:cs typeface="Lucida Sans Unicode" pitchFamily="34" charset="0"/>
              </a:rPr>
              <a:t> international perspective by </a:t>
            </a:r>
            <a:r>
              <a:rPr lang="en-US" sz="800" dirty="0">
                <a:solidFill>
                  <a:srgbClr val="454027"/>
                </a:solidFill>
                <a:latin typeface="Lucida Sans Unicode" pitchFamily="34" charset="0"/>
                <a:cs typeface="Lucida Sans Unicode" pitchFamily="34" charset="0"/>
              </a:rPr>
              <a:t>Margaret </a:t>
            </a:r>
            <a:r>
              <a:rPr lang="en-US" sz="800" dirty="0" smtClean="0">
                <a:solidFill>
                  <a:srgbClr val="454027"/>
                </a:solidFill>
                <a:latin typeface="Lucida Sans Unicode" pitchFamily="34" charset="0"/>
                <a:cs typeface="Lucida Sans Unicode" pitchFamily="34" charset="0"/>
              </a:rPr>
              <a:t>Shaw, </a:t>
            </a:r>
            <a:r>
              <a:rPr lang="en-US" sz="800" dirty="0">
                <a:solidFill>
                  <a:srgbClr val="454027"/>
                </a:solidFill>
                <a:latin typeface="Lucida Sans Unicode" pitchFamily="34" charset="0"/>
                <a:cs typeface="Lucida Sans Unicode" pitchFamily="34" charset="0"/>
              </a:rPr>
              <a:t>Ph.D</a:t>
            </a:r>
            <a:r>
              <a:rPr lang="en-US" sz="800" dirty="0" smtClean="0">
                <a:solidFill>
                  <a:srgbClr val="454027"/>
                </a:solidFill>
                <a:latin typeface="Lucida Sans Unicode" pitchFamily="34" charset="0"/>
                <a:cs typeface="Lucida Sans Unicode" pitchFamily="34" charset="0"/>
              </a:rPr>
              <a:t>.                   6</a:t>
            </a:r>
          </a:p>
          <a:p>
            <a:pPr>
              <a:spcAft>
                <a:spcPts val="200"/>
              </a:spcAft>
            </a:pPr>
            <a:r>
              <a:rPr lang="en-US" sz="800" dirty="0">
                <a:solidFill>
                  <a:srgbClr val="454027"/>
                </a:solidFill>
                <a:latin typeface="Lucida Sans Unicode" pitchFamily="34" charset="0"/>
                <a:cs typeface="Lucida Sans Unicode" pitchFamily="34" charset="0"/>
              </a:rPr>
              <a:t>Public Radio International features international Web </a:t>
            </a:r>
            <a:r>
              <a:rPr lang="en-US" sz="800" dirty="0" smtClean="0">
                <a:solidFill>
                  <a:srgbClr val="454027"/>
                </a:solidFill>
                <a:latin typeface="Lucida Sans Unicode" pitchFamily="34" charset="0"/>
                <a:cs typeface="Lucida Sans Unicode" pitchFamily="34" charset="0"/>
              </a:rPr>
              <a:t>Discussion: Are </a:t>
            </a:r>
            <a:r>
              <a:rPr lang="en-US" sz="800" dirty="0">
                <a:solidFill>
                  <a:srgbClr val="454027"/>
                </a:solidFill>
                <a:latin typeface="Lucida Sans Unicode" pitchFamily="34" charset="0"/>
                <a:cs typeface="Lucida Sans Unicode" pitchFamily="34" charset="0"/>
              </a:rPr>
              <a:t>we in the midst of a global movement </a:t>
            </a:r>
            <a:endParaRPr lang="en-US" sz="800" dirty="0" smtClean="0">
              <a:solidFill>
                <a:srgbClr val="454027"/>
              </a:solidFill>
              <a:latin typeface="Lucida Sans Unicode" pitchFamily="34" charset="0"/>
              <a:cs typeface="Lucida Sans Unicode" pitchFamily="34" charset="0"/>
            </a:endParaRPr>
          </a:p>
          <a:p>
            <a:pPr>
              <a:spcAft>
                <a:spcPts val="200"/>
              </a:spcAft>
            </a:pPr>
            <a:r>
              <a:rPr lang="en-US" sz="800" dirty="0" smtClean="0">
                <a:solidFill>
                  <a:srgbClr val="454027"/>
                </a:solidFill>
                <a:latin typeface="Lucida Sans Unicode" pitchFamily="34" charset="0"/>
                <a:cs typeface="Lucida Sans Unicode" pitchFamily="34" charset="0"/>
              </a:rPr>
              <a:t>for </a:t>
            </a:r>
            <a:r>
              <a:rPr lang="en-US" sz="800" dirty="0">
                <a:solidFill>
                  <a:srgbClr val="454027"/>
                </a:solidFill>
                <a:latin typeface="Lucida Sans Unicode" pitchFamily="34" charset="0"/>
                <a:cs typeface="Lucida Sans Unicode" pitchFamily="34" charset="0"/>
              </a:rPr>
              <a:t>women’s safety</a:t>
            </a:r>
            <a:r>
              <a:rPr lang="en-US" sz="800" dirty="0" smtClean="0">
                <a:solidFill>
                  <a:srgbClr val="454027"/>
                </a:solidFill>
                <a:latin typeface="Lucida Sans Unicode" pitchFamily="34" charset="0"/>
                <a:cs typeface="Lucida Sans Unicode" pitchFamily="34" charset="0"/>
              </a:rPr>
              <a:t>?	             				            7</a:t>
            </a:r>
          </a:p>
          <a:p>
            <a:pPr lvl="0" fontAlgn="base">
              <a:spcAft>
                <a:spcPts val="200"/>
              </a:spcAft>
            </a:pPr>
            <a:r>
              <a:rPr lang="en-US" sz="800" dirty="0">
                <a:solidFill>
                  <a:srgbClr val="454027"/>
                </a:solidFill>
                <a:latin typeface="Lucida Sans Unicode" pitchFamily="34" charset="0"/>
                <a:cs typeface="Lucida Sans Unicode" pitchFamily="34" charset="0"/>
              </a:rPr>
              <a:t>Labor Trafficking Study</a:t>
            </a:r>
            <a:r>
              <a:rPr lang="en-US" sz="800" dirty="0" smtClean="0">
                <a:solidFill>
                  <a:srgbClr val="454027"/>
                </a:solidFill>
                <a:latin typeface="Lucida Sans Unicode" pitchFamily="34" charset="0"/>
                <a:cs typeface="Lucida Sans Unicode" pitchFamily="34" charset="0"/>
              </a:rPr>
              <a:t>: How a </a:t>
            </a:r>
            <a:r>
              <a:rPr lang="en-US" sz="800" dirty="0">
                <a:solidFill>
                  <a:srgbClr val="454027"/>
                </a:solidFill>
                <a:latin typeface="Lucida Sans Unicode" pitchFamily="34" charset="0"/>
                <a:cs typeface="Lucida Sans Unicode" pitchFamily="34" charset="0"/>
              </a:rPr>
              <a:t>Field Researcher in Criminal Justice Got Invited </a:t>
            </a:r>
            <a:r>
              <a:rPr lang="en-US" sz="800" dirty="0" smtClean="0">
                <a:solidFill>
                  <a:srgbClr val="454027"/>
                </a:solidFill>
                <a:latin typeface="Lucida Sans Unicode" pitchFamily="34" charset="0"/>
                <a:cs typeface="Lucida Sans Unicode" pitchFamily="34" charset="0"/>
              </a:rPr>
              <a:t>to </a:t>
            </a:r>
            <a:r>
              <a:rPr lang="en-US" sz="800" dirty="0">
                <a:solidFill>
                  <a:srgbClr val="454027"/>
                </a:solidFill>
                <a:latin typeface="Lucida Sans Unicode" pitchFamily="34" charset="0"/>
                <a:cs typeface="Lucida Sans Unicode" pitchFamily="34" charset="0"/>
              </a:rPr>
              <a:t>the White </a:t>
            </a:r>
            <a:r>
              <a:rPr lang="en-US" sz="800" dirty="0" smtClean="0">
                <a:solidFill>
                  <a:srgbClr val="454027"/>
                </a:solidFill>
                <a:latin typeface="Lucida Sans Unicode" pitchFamily="34" charset="0"/>
                <a:cs typeface="Lucida Sans Unicode" pitchFamily="34" charset="0"/>
              </a:rPr>
              <a:t>House           	            8</a:t>
            </a:r>
          </a:p>
          <a:p>
            <a:pPr lvl="0" fontAlgn="base">
              <a:spcAft>
                <a:spcPts val="200"/>
              </a:spcAft>
            </a:pPr>
            <a:r>
              <a:rPr lang="en-US" sz="800" dirty="0">
                <a:solidFill>
                  <a:srgbClr val="454027"/>
                </a:solidFill>
                <a:latin typeface="Lucida Sans Unicode" pitchFamily="34" charset="0"/>
                <a:cs typeface="Lucida Sans Unicode" pitchFamily="34" charset="0"/>
              </a:rPr>
              <a:t>Safe Harbor of Minors Involved in </a:t>
            </a:r>
            <a:r>
              <a:rPr lang="en-US" sz="800" dirty="0" smtClean="0">
                <a:solidFill>
                  <a:srgbClr val="454027"/>
                </a:solidFill>
                <a:latin typeface="Lucida Sans Unicode" pitchFamily="34" charset="0"/>
                <a:cs typeface="Lucida Sans Unicode" pitchFamily="34" charset="0"/>
              </a:rPr>
              <a:t>Prostitution by Stephanie </a:t>
            </a:r>
            <a:r>
              <a:rPr lang="en-US" sz="800" dirty="0" err="1" smtClean="0">
                <a:solidFill>
                  <a:srgbClr val="454027"/>
                </a:solidFill>
                <a:latin typeface="Lucida Sans Unicode" pitchFamily="34" charset="0"/>
                <a:cs typeface="Lucida Sans Unicode" pitchFamily="34" charset="0"/>
              </a:rPr>
              <a:t>Fahy</a:t>
            </a:r>
            <a:r>
              <a:rPr lang="en-US" sz="800" dirty="0" smtClean="0">
                <a:solidFill>
                  <a:srgbClr val="454027"/>
                </a:solidFill>
                <a:latin typeface="Lucida Sans Unicode" pitchFamily="34" charset="0"/>
                <a:cs typeface="Lucida Sans Unicode" pitchFamily="34" charset="0"/>
              </a:rPr>
              <a:t>			            9</a:t>
            </a:r>
          </a:p>
          <a:p>
            <a:pPr lvl="0" fontAlgn="base">
              <a:spcAft>
                <a:spcPts val="200"/>
              </a:spcAft>
            </a:pPr>
            <a:r>
              <a:rPr lang="en-US" sz="800" dirty="0" smtClean="0">
                <a:solidFill>
                  <a:srgbClr val="454027"/>
                </a:solidFill>
                <a:latin typeface="Lucida Sans Unicode" pitchFamily="34" charset="0"/>
                <a:cs typeface="Lucida Sans Unicode" pitchFamily="34" charset="0"/>
              </a:rPr>
              <a:t>International Journal of Comparative and Applied Criminal </a:t>
            </a:r>
            <a:r>
              <a:rPr lang="en-US" sz="800" dirty="0">
                <a:solidFill>
                  <a:srgbClr val="454027"/>
                </a:solidFill>
                <a:latin typeface="Lucida Sans Unicode" pitchFamily="34" charset="0"/>
                <a:cs typeface="Lucida Sans Unicode" pitchFamily="34" charset="0"/>
              </a:rPr>
              <a:t>Justice</a:t>
            </a:r>
            <a:r>
              <a:rPr lang="en-US" sz="800" dirty="0" smtClean="0">
                <a:solidFill>
                  <a:srgbClr val="454027"/>
                </a:solidFill>
                <a:latin typeface="Lucida Sans Unicode" pitchFamily="34" charset="0"/>
                <a:cs typeface="Lucida Sans Unicode" pitchFamily="34" charset="0"/>
              </a:rPr>
              <a:t>: Forthcoming </a:t>
            </a:r>
            <a:r>
              <a:rPr lang="en-US" sz="800" dirty="0">
                <a:solidFill>
                  <a:srgbClr val="454027"/>
                </a:solidFill>
                <a:latin typeface="Lucida Sans Unicode" pitchFamily="34" charset="0"/>
                <a:cs typeface="Lucida Sans Unicode" pitchFamily="34" charset="0"/>
              </a:rPr>
              <a:t>Publication </a:t>
            </a:r>
            <a:r>
              <a:rPr lang="en-US" sz="800" dirty="0" smtClean="0">
                <a:solidFill>
                  <a:srgbClr val="454027"/>
                </a:solidFill>
                <a:latin typeface="Lucida Sans Unicode" pitchFamily="34" charset="0"/>
                <a:cs typeface="Lucida Sans Unicode" pitchFamily="34" charset="0"/>
              </a:rPr>
              <a:t>		          10</a:t>
            </a:r>
          </a:p>
          <a:p>
            <a:pPr lvl="0" fontAlgn="base">
              <a:spcAft>
                <a:spcPts val="200"/>
              </a:spcAft>
            </a:pPr>
            <a:r>
              <a:rPr lang="en-US" sz="800" dirty="0" smtClean="0">
                <a:solidFill>
                  <a:srgbClr val="454027"/>
                </a:solidFill>
                <a:latin typeface="Lucida Sans Unicode" pitchFamily="34" charset="0"/>
                <a:cs typeface="Lucida Sans Unicode" pitchFamily="34" charset="0"/>
              </a:rPr>
              <a:t>Invitation </a:t>
            </a:r>
            <a:r>
              <a:rPr lang="en-US" sz="800" dirty="0">
                <a:solidFill>
                  <a:srgbClr val="454027"/>
                </a:solidFill>
                <a:latin typeface="Lucida Sans Unicode" pitchFamily="34" charset="0"/>
                <a:cs typeface="Lucida Sans Unicode" pitchFamily="34" charset="0"/>
              </a:rPr>
              <a:t>to participate in </a:t>
            </a:r>
            <a:r>
              <a:rPr lang="en-US" sz="800" dirty="0" smtClean="0">
                <a:solidFill>
                  <a:srgbClr val="454027"/>
                </a:solidFill>
                <a:latin typeface="Lucida Sans Unicode" pitchFamily="34" charset="0"/>
                <a:cs typeface="Lucida Sans Unicode" pitchFamily="34" charset="0"/>
              </a:rPr>
              <a:t>the International </a:t>
            </a:r>
            <a:r>
              <a:rPr lang="en-US" sz="800" dirty="0">
                <a:solidFill>
                  <a:srgbClr val="454027"/>
                </a:solidFill>
                <a:latin typeface="Lucida Sans Unicode" pitchFamily="34" charset="0"/>
                <a:cs typeface="Lucida Sans Unicode" pitchFamily="34" charset="0"/>
              </a:rPr>
              <a:t>Self-Report Delinquency Study (</a:t>
            </a:r>
            <a:r>
              <a:rPr lang="en-US" sz="800" dirty="0" smtClean="0">
                <a:solidFill>
                  <a:srgbClr val="454027"/>
                </a:solidFill>
                <a:latin typeface="Lucida Sans Unicode" pitchFamily="34" charset="0"/>
                <a:cs typeface="Lucida Sans Unicode" pitchFamily="34" charset="0"/>
              </a:rPr>
              <a:t>ISRD-3) by </a:t>
            </a:r>
            <a:r>
              <a:rPr lang="en-US" sz="800" dirty="0" err="1">
                <a:solidFill>
                  <a:srgbClr val="454027"/>
                </a:solidFill>
                <a:latin typeface="Lucida Sans Unicode" pitchFamily="34" charset="0"/>
                <a:cs typeface="Lucida Sans Unicode" pitchFamily="34" charset="0"/>
              </a:rPr>
              <a:t>Ineke</a:t>
            </a:r>
            <a:r>
              <a:rPr lang="en-US" sz="800" dirty="0">
                <a:solidFill>
                  <a:srgbClr val="454027"/>
                </a:solidFill>
                <a:latin typeface="Lucida Sans Unicode" pitchFamily="34" charset="0"/>
                <a:cs typeface="Lucida Sans Unicode" pitchFamily="34" charset="0"/>
              </a:rPr>
              <a:t> </a:t>
            </a:r>
            <a:r>
              <a:rPr lang="en-US" sz="800" dirty="0" err="1" smtClean="0">
                <a:solidFill>
                  <a:srgbClr val="454027"/>
                </a:solidFill>
                <a:latin typeface="Lucida Sans Unicode" pitchFamily="34" charset="0"/>
                <a:cs typeface="Lucida Sans Unicode" pitchFamily="34" charset="0"/>
              </a:rPr>
              <a:t>Haen</a:t>
            </a:r>
            <a:r>
              <a:rPr lang="en-US" sz="800" dirty="0" smtClean="0">
                <a:solidFill>
                  <a:srgbClr val="454027"/>
                </a:solidFill>
                <a:latin typeface="Lucida Sans Unicode" pitchFamily="34" charset="0"/>
                <a:cs typeface="Lucida Sans Unicode" pitchFamily="34" charset="0"/>
              </a:rPr>
              <a:t> Marshall Ph.D.       11</a:t>
            </a:r>
            <a:endParaRPr lang="en-US" sz="800" dirty="0">
              <a:solidFill>
                <a:srgbClr val="454027"/>
              </a:solidFill>
              <a:latin typeface="Lucida Sans Unicode" pitchFamily="34" charset="0"/>
              <a:cs typeface="Lucida Sans Unicode" pitchFamily="34" charset="0"/>
            </a:endParaRPr>
          </a:p>
          <a:p>
            <a:pPr fontAlgn="base">
              <a:spcAft>
                <a:spcPts val="200"/>
              </a:spcAft>
            </a:pPr>
            <a:r>
              <a:rPr lang="en-US" sz="800" dirty="0" smtClean="0">
                <a:solidFill>
                  <a:srgbClr val="454027"/>
                </a:solidFill>
                <a:latin typeface="Lucida Sans Unicode" pitchFamily="34" charset="0"/>
                <a:cs typeface="Lucida Sans Unicode" pitchFamily="34" charset="0"/>
              </a:rPr>
              <a:t>Forthcoming Publications			                                                                    13</a:t>
            </a:r>
          </a:p>
          <a:p>
            <a:pPr fontAlgn="base">
              <a:spcAft>
                <a:spcPts val="200"/>
              </a:spcAft>
            </a:pPr>
            <a:r>
              <a:rPr lang="en-US" sz="800" dirty="0" smtClean="0">
                <a:solidFill>
                  <a:srgbClr val="454027"/>
                </a:solidFill>
                <a:latin typeface="Lucida Sans Unicode" pitchFamily="34" charset="0"/>
                <a:cs typeface="Lucida Sans Unicode" pitchFamily="34" charset="0"/>
              </a:rPr>
              <a:t>Upcoming Meetings and Conferences</a:t>
            </a:r>
            <a:r>
              <a:rPr kumimoji="0" lang="en-US" sz="800" u="none" strike="noStrike" cap="none" normalizeH="0" baseline="0" dirty="0" smtClean="0">
                <a:ln>
                  <a:noFill/>
                </a:ln>
                <a:solidFill>
                  <a:srgbClr val="454027"/>
                </a:solidFill>
                <a:effectLst/>
                <a:latin typeface="Lucida Sans Unicode" pitchFamily="34" charset="0"/>
                <a:cs typeface="Lucida Sans Unicode" pitchFamily="34" charset="0"/>
              </a:rPr>
              <a:t>		                                                                    14</a:t>
            </a:r>
          </a:p>
        </p:txBody>
      </p:sp>
    </p:spTree>
    <p:extLst>
      <p:ext uri="{BB962C8B-B14F-4D97-AF65-F5344CB8AC3E}">
        <p14:creationId xmlns:p14="http://schemas.microsoft.com/office/powerpoint/2010/main" xmlns="" val="2645669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3</a:t>
            </a:r>
            <a:endParaRPr lang="en-US" sz="1200" b="1" dirty="0">
              <a:solidFill>
                <a:srgbClr val="655E39"/>
              </a:solidFill>
              <a:latin typeface="Papyrus" pitchFamily="66" charset="0"/>
            </a:endParaRPr>
          </a:p>
        </p:txBody>
      </p:sp>
      <p:sp>
        <p:nvSpPr>
          <p:cNvPr id="7" name="Rectangle 6"/>
          <p:cNvSpPr>
            <a:spLocks noChangeArrowheads="1"/>
          </p:cNvSpPr>
          <p:nvPr/>
        </p:nvSpPr>
        <p:spPr bwMode="auto">
          <a:xfrm>
            <a:off x="228600" y="1962329"/>
            <a:ext cx="6324600" cy="6540252"/>
          </a:xfrm>
          <a:prstGeom prst="rect">
            <a:avLst/>
          </a:prstGeom>
          <a:noFill/>
          <a:ln w="9525">
            <a:noFill/>
            <a:miter lim="800000"/>
            <a:headEnd/>
            <a:tailEnd/>
          </a:ln>
          <a:effectLst/>
        </p:spPr>
        <p:txBody>
          <a:bodyPr vert="horz" wrap="square" lIns="91440" tIns="45720" rIns="91440" bIns="45720" numCol="1" spcCol="274320" anchor="ctr" anchorCtr="0" compatLnSpc="1">
            <a:prstTxWarp prst="textNoShape">
              <a:avLst/>
            </a:prstTxWarp>
            <a:spAutoFit/>
          </a:bodyPr>
          <a:lstStyle/>
          <a:p>
            <a:r>
              <a:rPr lang="fr-FR" sz="1400" b="1" dirty="0" smtClean="0">
                <a:solidFill>
                  <a:schemeClr val="bg2">
                    <a:lumMod val="25000"/>
                  </a:schemeClr>
                </a:solidFill>
                <a:latin typeface="Lucida Sans Unicode" pitchFamily="34" charset="0"/>
                <a:cs typeface="Lucida Sans Unicode" pitchFamily="34" charset="0"/>
              </a:rPr>
              <a:t>2013 </a:t>
            </a:r>
            <a:r>
              <a:rPr lang="fr-FR" sz="1400" b="1" dirty="0" err="1" smtClean="0">
                <a:solidFill>
                  <a:schemeClr val="bg2">
                    <a:lumMod val="25000"/>
                  </a:schemeClr>
                </a:solidFill>
                <a:latin typeface="Lucida Sans Unicode" pitchFamily="34" charset="0"/>
                <a:cs typeface="Lucida Sans Unicode" pitchFamily="34" charset="0"/>
              </a:rPr>
              <a:t>Freda</a:t>
            </a:r>
            <a:r>
              <a:rPr lang="fr-FR" sz="1400" b="1" dirty="0" smtClean="0">
                <a:solidFill>
                  <a:schemeClr val="bg2">
                    <a:lumMod val="25000"/>
                  </a:schemeClr>
                </a:solidFill>
                <a:latin typeface="Lucida Sans Unicode" pitchFamily="34" charset="0"/>
                <a:cs typeface="Lucida Sans Unicode" pitchFamily="34" charset="0"/>
              </a:rPr>
              <a:t> Adler Distinguished Scholar Award</a:t>
            </a:r>
            <a:endParaRPr lang="en-US" sz="1400" dirty="0" smtClean="0">
              <a:solidFill>
                <a:schemeClr val="bg2">
                  <a:lumMod val="25000"/>
                </a:schemeClr>
              </a:solidFill>
              <a:latin typeface="Lucida Sans Unicode" pitchFamily="34" charset="0"/>
              <a:cs typeface="Lucida Sans Unicode" pitchFamily="34" charset="0"/>
            </a:endParaRPr>
          </a:p>
          <a:p>
            <a:pPr algn="just"/>
            <a:r>
              <a:rPr lang="en-US" sz="1200" b="1" dirty="0" smtClean="0">
                <a:latin typeface="Lucida Sans Unicode" pitchFamily="34" charset="0"/>
                <a:cs typeface="Lucida Sans Unicode" pitchFamily="34" charset="0"/>
              </a:rPr>
              <a:t>Nominations </a:t>
            </a:r>
            <a:r>
              <a:rPr lang="en-US" sz="1200" b="1" dirty="0">
                <a:latin typeface="Lucida Sans Unicode" pitchFamily="34" charset="0"/>
                <a:cs typeface="Lucida Sans Unicode" pitchFamily="34" charset="0"/>
              </a:rPr>
              <a:t>due July 31, 2013</a:t>
            </a:r>
          </a:p>
          <a:p>
            <a:pPr algn="just"/>
            <a:endParaRPr lang="en-US" sz="900" dirty="0">
              <a:latin typeface="Lucida Sans Unicode" pitchFamily="34" charset="0"/>
              <a:cs typeface="Lucida Sans Unicode" pitchFamily="34" charset="0"/>
            </a:endParaRPr>
          </a:p>
          <a:p>
            <a:pPr algn="just"/>
            <a:r>
              <a:rPr lang="en-US" sz="1200" dirty="0">
                <a:latin typeface="Lucida Sans Unicode" pitchFamily="34" charset="0"/>
                <a:cs typeface="Lucida Sans Unicode" pitchFamily="34" charset="0"/>
              </a:rPr>
              <a:t>The Division of International Criminology (DIC) of the American Society of Criminology is currently soliciting nominations for the Freda Adler Distinguished Scholar Award. This prize is awarded annually to an international scholar, who has made a significant contribution to international criminology, including international criminal justice, comparative, cross-border and transnational crime or justice research. </a:t>
            </a:r>
          </a:p>
          <a:p>
            <a:pPr algn="just"/>
            <a:endParaRPr lang="en-US" sz="1200" dirty="0">
              <a:latin typeface="Lucida Sans Unicode" pitchFamily="34" charset="0"/>
              <a:cs typeface="Lucida Sans Unicode" pitchFamily="34" charset="0"/>
            </a:endParaRPr>
          </a:p>
          <a:p>
            <a:pPr algn="just"/>
            <a:r>
              <a:rPr lang="en-US" sz="1200" dirty="0">
                <a:latin typeface="Lucida Sans Unicode" pitchFamily="34" charset="0"/>
                <a:cs typeface="Lucida Sans Unicode" pitchFamily="34" charset="0"/>
              </a:rPr>
              <a:t>Nomination requires a letter of nomination and a complete CV to be sent electronically to the Adler Award Committee chair, Professor Dana Peterson (dpeterson@albany.edu). The letter must explain why the candidate is qualified to be considered for the award.  Letter-writing campaigns by multiple nominators are discouraged. Current DIC Executive Board members are excluded from being considered for the Award. The deadline for nominations is July 31st 2013.  The award will be presented at the annual meeting in November, 2013 in Atlanta.</a:t>
            </a:r>
          </a:p>
          <a:p>
            <a:endParaRPr lang="en-US" sz="1400" b="1" dirty="0" smtClean="0">
              <a:solidFill>
                <a:srgbClr val="454027"/>
              </a:solidFill>
              <a:latin typeface="Lucida Sans Unicode" pitchFamily="34" charset="0"/>
              <a:cs typeface="Lucida Sans Unicode" pitchFamily="34" charset="0"/>
            </a:endParaRPr>
          </a:p>
          <a:p>
            <a:r>
              <a:rPr lang="en-US" sz="1400" b="1" dirty="0" smtClean="0">
                <a:solidFill>
                  <a:srgbClr val="454027"/>
                </a:solidFill>
                <a:latin typeface="Lucida Sans Unicode" pitchFamily="34" charset="0"/>
                <a:cs typeface="Lucida Sans Unicode" pitchFamily="34" charset="0"/>
              </a:rPr>
              <a:t>Outstanding Student Paper Award</a:t>
            </a:r>
            <a:endParaRPr lang="en-US" sz="1400" dirty="0" smtClean="0">
              <a:solidFill>
                <a:srgbClr val="454027"/>
              </a:solidFill>
              <a:latin typeface="Lucida Sans Unicode" pitchFamily="34" charset="0"/>
              <a:cs typeface="Lucida Sans Unicode" pitchFamily="34" charset="0"/>
            </a:endParaRPr>
          </a:p>
          <a:p>
            <a:pPr algn="just"/>
            <a:r>
              <a:rPr lang="en-US" sz="1200" b="1" dirty="0">
                <a:latin typeface="Lucida Sans Unicode" pitchFamily="34" charset="0"/>
                <a:cs typeface="Lucida Sans Unicode" pitchFamily="34" charset="0"/>
              </a:rPr>
              <a:t>Submission deadline June </a:t>
            </a:r>
            <a:r>
              <a:rPr lang="en-US" sz="1200" b="1" dirty="0" smtClean="0">
                <a:latin typeface="Lucida Sans Unicode" pitchFamily="34" charset="0"/>
                <a:cs typeface="Lucida Sans Unicode" pitchFamily="34" charset="0"/>
              </a:rPr>
              <a:t>15, 2013</a:t>
            </a:r>
          </a:p>
          <a:p>
            <a:pPr algn="just"/>
            <a:endParaRPr lang="en-US" sz="1200" b="1" dirty="0">
              <a:latin typeface="Lucida Sans Unicode" pitchFamily="34" charset="0"/>
              <a:cs typeface="Lucida Sans Unicode" pitchFamily="34" charset="0"/>
            </a:endParaRPr>
          </a:p>
          <a:p>
            <a:pPr algn="just"/>
            <a:r>
              <a:rPr lang="en-US" sz="1200" dirty="0">
                <a:latin typeface="Lucida Sans Unicode" pitchFamily="34" charset="0"/>
                <a:cs typeface="Lucida Sans Unicode" pitchFamily="34" charset="0"/>
              </a:rPr>
              <a:t>The Division of International Criminology conducts a student paper competition each year.  This year we are accepting submissions from students enrolled in Bachelor's, Master's or doctoral programs, studying subjects related to international crime and justice.  The paper topics must be related to international or comparative criminology or criminal justice.</a:t>
            </a:r>
          </a:p>
          <a:p>
            <a:pPr algn="just"/>
            <a:endParaRPr lang="en-US" sz="1200" dirty="0">
              <a:latin typeface="Lucida Sans Unicode" pitchFamily="34" charset="0"/>
              <a:cs typeface="Lucida Sans Unicode" pitchFamily="34" charset="0"/>
            </a:endParaRPr>
          </a:p>
          <a:p>
            <a:pPr algn="just"/>
            <a:r>
              <a:rPr lang="en-US" sz="1200" dirty="0">
                <a:latin typeface="Lucida Sans Unicode" pitchFamily="34" charset="0"/>
                <a:cs typeface="Lucida Sans Unicode" pitchFamily="34" charset="0"/>
              </a:rPr>
              <a:t>Submissions must be authored by the submitting student (only).  Co-authorships with professors are not accepted.  Papers must be previously unpublished and cannot be submitted to any other competition or made public in any other way until the committee reaches its decision. Submissions must be authored by the submitting student (only) and should not be submitted if student will have graduated by the November ASC annual conference. Please submit to Laura L. Hansen, Ph.D., Chair, DIC Student Paper Award Committee lauralynn.hansen@wne.edu</a:t>
            </a:r>
          </a:p>
        </p:txBody>
      </p:sp>
      <p:sp>
        <p:nvSpPr>
          <p:cNvPr id="11" name="TextBox 10"/>
          <p:cNvSpPr txBox="1"/>
          <p:nvPr/>
        </p:nvSpPr>
        <p:spPr>
          <a:xfrm>
            <a:off x="152401" y="762000"/>
            <a:ext cx="6553200" cy="1200329"/>
          </a:xfrm>
          <a:prstGeom prst="rect">
            <a:avLst/>
          </a:prstGeom>
          <a:noFill/>
        </p:spPr>
        <p:txBody>
          <a:bodyPr wrap="square" rtlCol="0">
            <a:spAutoFit/>
          </a:bodyPr>
          <a:lstStyle/>
          <a:p>
            <a:pPr lvl="0"/>
            <a:r>
              <a:rPr lang="en-US" sz="2400" b="1" dirty="0">
                <a:latin typeface="Lucida Sans Unicode" pitchFamily="34" charset="0"/>
                <a:cs typeface="Lucida Sans Unicode" pitchFamily="34" charset="0"/>
              </a:rPr>
              <a:t>Division of International Criminology </a:t>
            </a:r>
            <a:r>
              <a:rPr lang="en-US" sz="2400" b="1" spc="300" dirty="0">
                <a:solidFill>
                  <a:srgbClr val="655E39"/>
                </a:solidFill>
                <a:latin typeface="Lucida Sans Unicode" pitchFamily="34" charset="0"/>
                <a:cs typeface="Lucida Sans Unicode" pitchFamily="34" charset="0"/>
              </a:rPr>
              <a:t>Award Nominations </a:t>
            </a:r>
            <a:r>
              <a:rPr lang="en-US" sz="2400" b="1" spc="300" dirty="0" smtClean="0">
                <a:solidFill>
                  <a:srgbClr val="655E39"/>
                </a:solidFill>
                <a:latin typeface="Lucida Sans Unicode" pitchFamily="34" charset="0"/>
                <a:cs typeface="Lucida Sans Unicode" pitchFamily="34" charset="0"/>
              </a:rPr>
              <a:t>Solicited</a:t>
            </a:r>
          </a:p>
          <a:p>
            <a:pPr lvl="0"/>
            <a:r>
              <a:rPr lang="en-US" sz="2400" b="1" spc="600" dirty="0" smtClean="0">
                <a:latin typeface="Lucida Sans Unicode" pitchFamily="34" charset="0"/>
                <a:cs typeface="Lucida Sans Unicode" pitchFamily="34" charset="0"/>
              </a:rPr>
              <a:t>FINAL CALL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4</a:t>
            </a:r>
            <a:endParaRPr lang="en-US" sz="1200" b="1" dirty="0">
              <a:solidFill>
                <a:srgbClr val="655E39"/>
              </a:solidFill>
              <a:latin typeface="Papyrus" pitchFamily="66" charset="0"/>
            </a:endParaRPr>
          </a:p>
        </p:txBody>
      </p:sp>
      <p:sp>
        <p:nvSpPr>
          <p:cNvPr id="11" name="TextBox 10"/>
          <p:cNvSpPr txBox="1"/>
          <p:nvPr/>
        </p:nvSpPr>
        <p:spPr>
          <a:xfrm>
            <a:off x="266700" y="990600"/>
            <a:ext cx="6286500" cy="1323439"/>
          </a:xfrm>
          <a:prstGeom prst="rect">
            <a:avLst/>
          </a:prstGeom>
          <a:noFill/>
        </p:spPr>
        <p:txBody>
          <a:bodyPr wrap="square" rtlCol="0">
            <a:spAutoFit/>
          </a:bodyPr>
          <a:lstStyle/>
          <a:p>
            <a:pPr lvl="0"/>
            <a:r>
              <a:rPr lang="en-US" sz="2000" b="1" dirty="0">
                <a:latin typeface="Lucida Sans Unicode" pitchFamily="34" charset="0"/>
                <a:cs typeface="Lucida Sans Unicode" pitchFamily="34" charset="0"/>
              </a:rPr>
              <a:t>The Delhi </a:t>
            </a:r>
            <a:r>
              <a:rPr lang="en-US" sz="2000" b="1" dirty="0" smtClean="0">
                <a:latin typeface="Lucida Sans Unicode" pitchFamily="34" charset="0"/>
                <a:cs typeface="Lucida Sans Unicode" pitchFamily="34" charset="0"/>
              </a:rPr>
              <a:t>Rape “Crisis</a:t>
            </a:r>
            <a:r>
              <a:rPr lang="en-US" sz="2000" b="1" dirty="0">
                <a:latin typeface="Lucida Sans Unicode" pitchFamily="34" charset="0"/>
                <a:cs typeface="Lucida Sans Unicode" pitchFamily="34" charset="0"/>
              </a:rPr>
              <a:t>”: </a:t>
            </a:r>
            <a:endParaRPr lang="en-US" sz="2000" b="1" dirty="0" smtClean="0">
              <a:latin typeface="Lucida Sans Unicode" pitchFamily="34" charset="0"/>
              <a:cs typeface="Lucida Sans Unicode" pitchFamily="34" charset="0"/>
            </a:endParaRPr>
          </a:p>
          <a:p>
            <a:pPr lvl="0"/>
            <a:r>
              <a:rPr lang="en-US" sz="2000" b="1" spc="300" dirty="0" smtClean="0">
                <a:solidFill>
                  <a:srgbClr val="655E39"/>
                </a:solidFill>
                <a:latin typeface="Lucida Sans Unicode" pitchFamily="34" charset="0"/>
                <a:cs typeface="Lucida Sans Unicode" pitchFamily="34" charset="0"/>
              </a:rPr>
              <a:t>Tipping Point </a:t>
            </a:r>
            <a:r>
              <a:rPr lang="en-US" sz="2000" b="1" spc="300" dirty="0">
                <a:solidFill>
                  <a:srgbClr val="655E39"/>
                </a:solidFill>
                <a:latin typeface="Lucida Sans Unicode" pitchFamily="34" charset="0"/>
                <a:cs typeface="Lucida Sans Unicode" pitchFamily="34" charset="0"/>
              </a:rPr>
              <a:t>for P</a:t>
            </a:r>
            <a:r>
              <a:rPr lang="en-US" sz="2000" b="1" spc="300" dirty="0" smtClean="0">
                <a:solidFill>
                  <a:srgbClr val="655E39"/>
                </a:solidFill>
                <a:latin typeface="Lucida Sans Unicode" pitchFamily="34" charset="0"/>
                <a:cs typeface="Lucida Sans Unicode" pitchFamily="34" charset="0"/>
              </a:rPr>
              <a:t>revention</a:t>
            </a:r>
          </a:p>
          <a:p>
            <a:pPr lvl="0"/>
            <a:r>
              <a:rPr lang="en-US" sz="1000" b="1" i="1" dirty="0" smtClean="0">
                <a:latin typeface="Lucida Sans Unicode" pitchFamily="34" charset="0"/>
                <a:cs typeface="Lucida Sans Unicode" pitchFamily="34" charset="0"/>
              </a:rPr>
              <a:t>By</a:t>
            </a:r>
            <a:r>
              <a:rPr lang="en-US" sz="1000" b="1" i="1" dirty="0">
                <a:latin typeface="Lucida Sans Unicode" pitchFamily="34" charset="0"/>
                <a:cs typeface="Lucida Sans Unicode" pitchFamily="34" charset="0"/>
              </a:rPr>
              <a:t> </a:t>
            </a:r>
            <a:r>
              <a:rPr lang="en-US" sz="1000" b="1" i="1" dirty="0" err="1">
                <a:latin typeface="Lucida Sans Unicode" pitchFamily="34" charset="0"/>
                <a:cs typeface="Lucida Sans Unicode" pitchFamily="34" charset="0"/>
              </a:rPr>
              <a:t>Mangai</a:t>
            </a:r>
            <a:r>
              <a:rPr lang="en-US" sz="1000" b="1" i="1" dirty="0">
                <a:latin typeface="Lucida Sans Unicode" pitchFamily="34" charset="0"/>
                <a:cs typeface="Lucida Sans Unicode" pitchFamily="34" charset="0"/>
              </a:rPr>
              <a:t> </a:t>
            </a:r>
            <a:r>
              <a:rPr lang="en-US" sz="1000" b="1" i="1" dirty="0" err="1">
                <a:latin typeface="Lucida Sans Unicode" pitchFamily="34" charset="0"/>
                <a:cs typeface="Lucida Sans Unicode" pitchFamily="34" charset="0"/>
              </a:rPr>
              <a:t>Natarajan</a:t>
            </a:r>
            <a:r>
              <a:rPr lang="en-US" sz="1000" b="1" i="1" dirty="0">
                <a:latin typeface="Lucida Sans Unicode" pitchFamily="34" charset="0"/>
                <a:cs typeface="Lucida Sans Unicode" pitchFamily="34" charset="0"/>
              </a:rPr>
              <a:t> </a:t>
            </a:r>
            <a:r>
              <a:rPr lang="en-US" sz="1000" b="1" i="1" dirty="0" smtClean="0">
                <a:latin typeface="Lucida Sans Unicode" pitchFamily="34" charset="0"/>
                <a:cs typeface="Lucida Sans Unicode" pitchFamily="34" charset="0"/>
              </a:rPr>
              <a:t>, Ph.D.</a:t>
            </a:r>
            <a:endParaRPr lang="en-US" sz="1000" b="1" i="1" dirty="0">
              <a:latin typeface="Lucida Sans Unicode" pitchFamily="34" charset="0"/>
              <a:cs typeface="Lucida Sans Unicode" pitchFamily="34" charset="0"/>
            </a:endParaRPr>
          </a:p>
          <a:p>
            <a:pPr lvl="0"/>
            <a:r>
              <a:rPr lang="en-US" sz="1000" i="1" dirty="0" smtClean="0">
                <a:latin typeface="Lucida Sans Unicode" pitchFamily="34" charset="0"/>
                <a:cs typeface="Lucida Sans Unicode" pitchFamily="34" charset="0"/>
              </a:rPr>
              <a:t>Department </a:t>
            </a:r>
            <a:r>
              <a:rPr lang="en-US" sz="1000" i="1" dirty="0">
                <a:latin typeface="Lucida Sans Unicode" pitchFamily="34" charset="0"/>
                <a:cs typeface="Lucida Sans Unicode" pitchFamily="34" charset="0"/>
              </a:rPr>
              <a:t>of Criminal Justice </a:t>
            </a:r>
            <a:r>
              <a:rPr lang="en-US" sz="1000" i="1" dirty="0" smtClean="0">
                <a:latin typeface="Lucida Sans Unicode" pitchFamily="34" charset="0"/>
                <a:cs typeface="Lucida Sans Unicode" pitchFamily="34" charset="0"/>
              </a:rPr>
              <a:t>, John </a:t>
            </a:r>
            <a:r>
              <a:rPr lang="en-US" sz="1000" i="1" dirty="0">
                <a:latin typeface="Lucida Sans Unicode" pitchFamily="34" charset="0"/>
                <a:cs typeface="Lucida Sans Unicode" pitchFamily="34" charset="0"/>
              </a:rPr>
              <a:t>Jay College of Criminal Justice, </a:t>
            </a:r>
            <a:endParaRPr lang="en-US" sz="1000" i="1" dirty="0" smtClean="0">
              <a:latin typeface="Lucida Sans Unicode" pitchFamily="34" charset="0"/>
              <a:cs typeface="Lucida Sans Unicode" pitchFamily="34" charset="0"/>
            </a:endParaRPr>
          </a:p>
          <a:p>
            <a:pPr lvl="0"/>
            <a:r>
              <a:rPr lang="en-US" sz="1000" i="1" dirty="0" smtClean="0">
                <a:latin typeface="Lucida Sans Unicode" pitchFamily="34" charset="0"/>
                <a:cs typeface="Lucida Sans Unicode" pitchFamily="34" charset="0"/>
              </a:rPr>
              <a:t>The </a:t>
            </a:r>
            <a:r>
              <a:rPr lang="en-US" sz="1000" i="1" dirty="0">
                <a:latin typeface="Lucida Sans Unicode" pitchFamily="34" charset="0"/>
                <a:cs typeface="Lucida Sans Unicode" pitchFamily="34" charset="0"/>
              </a:rPr>
              <a:t>City University of New </a:t>
            </a:r>
            <a:r>
              <a:rPr lang="en-US" sz="1000" i="1" dirty="0" smtClean="0">
                <a:latin typeface="Lucida Sans Unicode" pitchFamily="34" charset="0"/>
                <a:cs typeface="Lucida Sans Unicode" pitchFamily="34" charset="0"/>
              </a:rPr>
              <a:t>York, New </a:t>
            </a:r>
            <a:r>
              <a:rPr lang="en-US" sz="1000" i="1" dirty="0">
                <a:latin typeface="Lucida Sans Unicode" pitchFamily="34" charset="0"/>
                <a:cs typeface="Lucida Sans Unicode" pitchFamily="34" charset="0"/>
              </a:rPr>
              <a:t>Y</a:t>
            </a:r>
            <a:r>
              <a:rPr lang="en-US" sz="1000" i="1" dirty="0" smtClean="0">
                <a:latin typeface="Lucida Sans Unicode" pitchFamily="34" charset="0"/>
                <a:cs typeface="Lucida Sans Unicode" pitchFamily="34" charset="0"/>
              </a:rPr>
              <a:t>ork, USA.</a:t>
            </a:r>
            <a:endParaRPr lang="en-US" sz="1000" i="1" dirty="0">
              <a:latin typeface="Lucida Sans Unicode" pitchFamily="34" charset="0"/>
              <a:cs typeface="Lucida Sans Unicode" pitchFamily="34" charset="0"/>
            </a:endParaRPr>
          </a:p>
          <a:p>
            <a:pPr lvl="0"/>
            <a:endParaRPr lang="en-US" sz="1000" i="1" dirty="0"/>
          </a:p>
        </p:txBody>
      </p:sp>
      <p:sp>
        <p:nvSpPr>
          <p:cNvPr id="8" name="Rectangle 7"/>
          <p:cNvSpPr/>
          <p:nvPr/>
        </p:nvSpPr>
        <p:spPr>
          <a:xfrm>
            <a:off x="266700" y="2314039"/>
            <a:ext cx="6232269" cy="6555641"/>
          </a:xfrm>
          <a:prstGeom prst="rect">
            <a:avLst/>
          </a:prstGeom>
          <a:solidFill>
            <a:schemeClr val="bg1"/>
          </a:solidFill>
        </p:spPr>
        <p:txBody>
          <a:bodyPr wrap="square">
            <a:spAutoFit/>
          </a:bodyPr>
          <a:lstStyle/>
          <a:p>
            <a:pPr algn="just"/>
            <a:r>
              <a:rPr lang="en-US" sz="1000" dirty="0">
                <a:latin typeface="Lucida Sans Unicode" pitchFamily="34" charset="0"/>
                <a:cs typeface="Lucida Sans Unicode" pitchFamily="34" charset="0"/>
              </a:rPr>
              <a:t>In mid-December 2012, a 23-year-old female medical student was gang </a:t>
            </a:r>
            <a:endParaRPr lang="en-US" sz="1000" dirty="0" smtClean="0">
              <a:latin typeface="Lucida Sans Unicode" pitchFamily="34" charset="0"/>
              <a:cs typeface="Lucida Sans Unicode" pitchFamily="34" charset="0"/>
            </a:endParaRPr>
          </a:p>
          <a:p>
            <a:pPr algn="just"/>
            <a:r>
              <a:rPr lang="en-US" sz="1000" dirty="0" smtClean="0">
                <a:latin typeface="Lucida Sans Unicode" pitchFamily="34" charset="0"/>
                <a:cs typeface="Lucida Sans Unicode" pitchFamily="34" charset="0"/>
              </a:rPr>
              <a:t>raped </a:t>
            </a:r>
            <a:r>
              <a:rPr lang="en-US" sz="1000" dirty="0">
                <a:latin typeface="Lucida Sans Unicode" pitchFamily="34" charset="0"/>
                <a:cs typeface="Lucida Sans Unicode" pitchFamily="34" charset="0"/>
              </a:rPr>
              <a:t>by six men on a jitney bus in New Delhi. She had caught the bus in front of a mall around 9 p.m. after watching a movie with a friend. Ten days later she died while under special care in Singapore hospital as a result of severe injuries to her genitals and intestines that the men had inflicted with an iron bar. In mid-April, 2013, a five year old girl was abducted, raped and tortured by a 22 year old neighbor. Hospital records indicate that a plastic bottle and candles were shoved into her genitals. These horrific incidents created a public outcry and a demand for more protection from sexual violence for women and girls. </a:t>
            </a:r>
            <a:endParaRPr lang="en-US" sz="1000" dirty="0" smtClean="0">
              <a:latin typeface="Lucida Sans Unicode" pitchFamily="34" charset="0"/>
              <a:cs typeface="Lucida Sans Unicode" pitchFamily="34" charset="0"/>
            </a:endParaRPr>
          </a:p>
          <a:p>
            <a:pPr algn="just"/>
            <a:endParaRPr lang="en-US" sz="1000" dirty="0">
              <a:latin typeface="Lucida Sans Unicode" pitchFamily="34" charset="0"/>
              <a:cs typeface="Lucida Sans Unicode" pitchFamily="34" charset="0"/>
            </a:endParaRPr>
          </a:p>
          <a:p>
            <a:pPr algn="just"/>
            <a:r>
              <a:rPr lang="en-US" sz="1000" b="1" dirty="0">
                <a:solidFill>
                  <a:schemeClr val="bg2">
                    <a:lumMod val="50000"/>
                  </a:schemeClr>
                </a:solidFill>
                <a:latin typeface="Lucida Sans Unicode" pitchFamily="34" charset="0"/>
                <a:cs typeface="Lucida Sans Unicode" pitchFamily="34" charset="0"/>
              </a:rPr>
              <a:t>Two themes were voiced repeatedly during the protest: the inadequate rule of law in India and the failure to guarantee women’s safety in the urban environment – specifically the lack of stringent punishments and inefficient and insensitive police and judicial procedures. </a:t>
            </a:r>
            <a:endParaRPr lang="en-US" sz="1000" b="1" dirty="0" smtClean="0">
              <a:solidFill>
                <a:schemeClr val="bg2">
                  <a:lumMod val="50000"/>
                </a:schemeClr>
              </a:solidFill>
              <a:latin typeface="Lucida Sans Unicode" pitchFamily="34" charset="0"/>
              <a:cs typeface="Lucida Sans Unicode" pitchFamily="34" charset="0"/>
            </a:endParaRPr>
          </a:p>
          <a:p>
            <a:pPr algn="just"/>
            <a:endParaRPr lang="en-US" sz="1000" b="1" dirty="0">
              <a:solidFill>
                <a:schemeClr val="bg2">
                  <a:lumMod val="50000"/>
                </a:schemeClr>
              </a:solidFill>
              <a:latin typeface="Lucida Sans Unicode" pitchFamily="34" charset="0"/>
              <a:cs typeface="Lucida Sans Unicode" pitchFamily="34" charset="0"/>
            </a:endParaRPr>
          </a:p>
          <a:p>
            <a:pPr algn="just"/>
            <a:r>
              <a:rPr lang="en-US" sz="1000" dirty="0">
                <a:latin typeface="Lucida Sans Unicode" pitchFamily="34" charset="0"/>
                <a:cs typeface="Lucida Sans Unicode" pitchFamily="34" charset="0"/>
              </a:rPr>
              <a:t>A three-member commission (“Justice </a:t>
            </a:r>
            <a:r>
              <a:rPr lang="en-US" sz="1000" dirty="0" err="1">
                <a:latin typeface="Lucida Sans Unicode" pitchFamily="34" charset="0"/>
                <a:cs typeface="Lucida Sans Unicode" pitchFamily="34" charset="0"/>
              </a:rPr>
              <a:t>Verma’s</a:t>
            </a:r>
            <a:r>
              <a:rPr lang="en-US" sz="1000" dirty="0">
                <a:latin typeface="Lucida Sans Unicode" pitchFamily="34" charset="0"/>
                <a:cs typeface="Lucida Sans Unicode" pitchFamily="34" charset="0"/>
              </a:rPr>
              <a:t> Commission”) was hurriedly established by the government set up to review the existing law and justice procedures for dealing with rape and to make recommendations for reform.  The commission’s report was recently released and identified a "failure of governance" as the root cause of incidents such as the Delhi rape and made recommendations for law and justice reforms to ensure a safe and dignified environment for the women of India.  The proposed reforms include stringent punishment for rape and other sexual offences; swift and gender-sensitive procedures during registering complaints and medical examination; amendments to the Code of Criminal Procedure; and various reforms affecting police and judicial procedures. The commission’s recommendations set standards for the rule of law in a modern society and, based on these recommendations, the Indian Parliament passed the Criminal Law (Amendment) Bill in March 2013. This legislation amends laws related to sexual offences, including Indian Penal Code, Indian Evidence Act, and Code of Criminal Procedure, 1973. But as a criminologist familiar with India and some other developing countries, I have some remaining concerns that I will discuss below. Incidentally, in the 644 page report, the term criminology was mentioned only three times (pages 108,156 and 159) in passages relating to dealing with survivors of sexual offenses.</a:t>
            </a:r>
          </a:p>
          <a:p>
            <a:pPr algn="just"/>
            <a:endParaRPr lang="en-US" sz="1000" dirty="0">
              <a:latin typeface="Lucida Sans Unicode" pitchFamily="34" charset="0"/>
              <a:cs typeface="Lucida Sans Unicode" pitchFamily="34" charset="0"/>
            </a:endParaRPr>
          </a:p>
          <a:p>
            <a:pPr algn="just"/>
            <a:r>
              <a:rPr lang="en-US" sz="1000" dirty="0">
                <a:latin typeface="Lucida Sans Unicode" pitchFamily="34" charset="0"/>
                <a:cs typeface="Lucida Sans Unicode" pitchFamily="34" charset="0"/>
              </a:rPr>
              <a:t>According to “Crime in India”, the country’s official crime statistics, 24,206 cases of rape were reported in 2011 (about 2 per 100,000 people, much less than the rate of forcible rape in the US which is 26.8 per 100,000 people). Of the total cases reported, 21,093 cases were formally registered by the police. 4,072 of these cases resulted in a conviction, 11,351 cases were acquitted or discharged and the rest are awaiting trial. These data show that more than 50% of the cases initially reported to the police were dismissed and other data shows that at the end of the year the total rape cases pending trial were 79,496. These figures lead to the following questions: Is the low rate of rape an indication of under-reporting, under-recording or both? Why is the dismissal rate so high? Why is there such a huge backlog of cases pending trial? Is all this symptomatic of the criminal justice system’s neglect of a heinous crime simply because the victims are women?</a:t>
            </a:r>
          </a:p>
          <a:p>
            <a:pPr algn="just"/>
            <a:endParaRPr lang="en-US" sz="1000" dirty="0">
              <a:latin typeface="Lucida Sans Unicode" pitchFamily="34" charset="0"/>
              <a:cs typeface="Lucida Sans Unicode" pitchFamily="34" charset="0"/>
            </a:endParaRPr>
          </a:p>
        </p:txBody>
      </p:sp>
      <p:pic>
        <p:nvPicPr>
          <p:cNvPr id="1028" name="Picture 4" descr="Prof. Mangai Natarajan"/>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l="-2689" t="-732" r="2689" b="15701"/>
          <a:stretch/>
        </p:blipFill>
        <p:spPr bwMode="auto">
          <a:xfrm>
            <a:off x="5105400" y="899555"/>
            <a:ext cx="1190625" cy="153884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7" name="Text Box 5"/>
          <p:cNvSpPr txBox="1">
            <a:spLocks noChangeArrowheads="1"/>
          </p:cNvSpPr>
          <p:nvPr/>
        </p:nvSpPr>
        <p:spPr bwMode="auto">
          <a:xfrm>
            <a:off x="5181600" y="2290667"/>
            <a:ext cx="1114425" cy="147733"/>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00" b="1" i="1" dirty="0" err="1" smtClean="0">
                <a:solidFill>
                  <a:schemeClr val="bg1"/>
                </a:solidFill>
                <a:latin typeface="Times New Roman" pitchFamily="18" charset="0"/>
                <a:cs typeface="Arial" pitchFamily="34" charset="0"/>
              </a:rPr>
              <a:t>Mangai</a:t>
            </a:r>
            <a:r>
              <a:rPr lang="en-US" sz="900" b="1" i="1" dirty="0" smtClean="0">
                <a:solidFill>
                  <a:schemeClr val="bg1"/>
                </a:solidFill>
                <a:latin typeface="Times New Roman" pitchFamily="18" charset="0"/>
                <a:cs typeface="Arial" pitchFamily="34" charset="0"/>
              </a:rPr>
              <a:t> </a:t>
            </a:r>
            <a:r>
              <a:rPr lang="en-US" sz="900" b="1" i="1" dirty="0" err="1" smtClean="0">
                <a:solidFill>
                  <a:schemeClr val="bg1"/>
                </a:solidFill>
                <a:latin typeface="Times New Roman" pitchFamily="18" charset="0"/>
                <a:cs typeface="Arial" pitchFamily="34" charset="0"/>
              </a:rPr>
              <a:t>Natarajan</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xmlns="" val="2371956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5</a:t>
            </a:r>
            <a:endParaRPr lang="en-US" sz="1200" b="1" dirty="0">
              <a:solidFill>
                <a:srgbClr val="655E39"/>
              </a:solidFill>
              <a:latin typeface="Papyrus" pitchFamily="66" charset="0"/>
            </a:endParaRPr>
          </a:p>
        </p:txBody>
      </p:sp>
      <p:sp>
        <p:nvSpPr>
          <p:cNvPr id="11" name="TextBox 10"/>
          <p:cNvSpPr txBox="1"/>
          <p:nvPr/>
        </p:nvSpPr>
        <p:spPr>
          <a:xfrm>
            <a:off x="266700" y="734199"/>
            <a:ext cx="6286500" cy="1015663"/>
          </a:xfrm>
          <a:prstGeom prst="rect">
            <a:avLst/>
          </a:prstGeom>
          <a:noFill/>
        </p:spPr>
        <p:txBody>
          <a:bodyPr wrap="square" rtlCol="0">
            <a:spAutoFit/>
          </a:bodyPr>
          <a:lstStyle/>
          <a:p>
            <a:pPr lvl="0"/>
            <a:r>
              <a:rPr lang="en-US" sz="2000" b="1" dirty="0">
                <a:solidFill>
                  <a:srgbClr val="655E39"/>
                </a:solidFill>
                <a:latin typeface="Lucida Sans Unicode" pitchFamily="34" charset="0"/>
                <a:cs typeface="Lucida Sans Unicode" pitchFamily="34" charset="0"/>
              </a:rPr>
              <a:t>The Delhi </a:t>
            </a:r>
            <a:r>
              <a:rPr lang="en-US" sz="2000" b="1" dirty="0" smtClean="0">
                <a:solidFill>
                  <a:srgbClr val="655E39"/>
                </a:solidFill>
                <a:latin typeface="Lucida Sans Unicode" pitchFamily="34" charset="0"/>
                <a:cs typeface="Lucida Sans Unicode" pitchFamily="34" charset="0"/>
              </a:rPr>
              <a:t>Rape “Crisis</a:t>
            </a:r>
            <a:r>
              <a:rPr lang="en-US" sz="2000" b="1" dirty="0">
                <a:solidFill>
                  <a:srgbClr val="655E39"/>
                </a:solidFill>
                <a:latin typeface="Lucida Sans Unicode" pitchFamily="34" charset="0"/>
                <a:cs typeface="Lucida Sans Unicode" pitchFamily="34" charset="0"/>
              </a:rPr>
              <a:t>”: </a:t>
            </a:r>
            <a:endParaRPr lang="en-US" sz="2000" b="1" dirty="0" smtClean="0">
              <a:solidFill>
                <a:srgbClr val="655E39"/>
              </a:solidFill>
              <a:latin typeface="Lucida Sans Unicode" pitchFamily="34" charset="0"/>
              <a:cs typeface="Lucida Sans Unicode" pitchFamily="34" charset="0"/>
            </a:endParaRPr>
          </a:p>
          <a:p>
            <a:pPr lvl="0"/>
            <a:r>
              <a:rPr lang="en-US" sz="2000" b="1" spc="300" dirty="0" smtClean="0">
                <a:solidFill>
                  <a:srgbClr val="655E39"/>
                </a:solidFill>
                <a:latin typeface="Lucida Sans Unicode" pitchFamily="34" charset="0"/>
                <a:cs typeface="Lucida Sans Unicode" pitchFamily="34" charset="0"/>
              </a:rPr>
              <a:t>Tipping Point </a:t>
            </a:r>
            <a:r>
              <a:rPr lang="en-US" sz="2000" b="1" spc="300" dirty="0">
                <a:solidFill>
                  <a:srgbClr val="655E39"/>
                </a:solidFill>
                <a:latin typeface="Lucida Sans Unicode" pitchFamily="34" charset="0"/>
                <a:cs typeface="Lucida Sans Unicode" pitchFamily="34" charset="0"/>
              </a:rPr>
              <a:t>for </a:t>
            </a:r>
            <a:r>
              <a:rPr lang="en-US" sz="2000" b="1" spc="300" dirty="0" smtClean="0">
                <a:solidFill>
                  <a:srgbClr val="655E39"/>
                </a:solidFill>
                <a:latin typeface="Lucida Sans Unicode" pitchFamily="34" charset="0"/>
                <a:cs typeface="Lucida Sans Unicode" pitchFamily="34" charset="0"/>
              </a:rPr>
              <a:t>Prevention</a:t>
            </a:r>
          </a:p>
          <a:p>
            <a:pPr lvl="0"/>
            <a:r>
              <a:rPr lang="en-US" sz="1000" b="1" i="1" dirty="0" smtClean="0">
                <a:solidFill>
                  <a:srgbClr val="454027"/>
                </a:solidFill>
                <a:latin typeface="Lucida Sans Unicode" pitchFamily="34" charset="0"/>
                <a:cs typeface="Lucida Sans Unicode" pitchFamily="34" charset="0"/>
              </a:rPr>
              <a:t>(Continued)</a:t>
            </a:r>
            <a:endParaRPr lang="en-US" sz="1000" i="1" dirty="0">
              <a:solidFill>
                <a:srgbClr val="454027"/>
              </a:solidFill>
              <a:latin typeface="Lucida Sans Unicode" pitchFamily="34" charset="0"/>
              <a:cs typeface="Lucida Sans Unicode" pitchFamily="34" charset="0"/>
            </a:endParaRPr>
          </a:p>
          <a:p>
            <a:pPr lvl="0"/>
            <a:endParaRPr lang="en-US" sz="1000" i="1" dirty="0"/>
          </a:p>
        </p:txBody>
      </p:sp>
      <p:sp>
        <p:nvSpPr>
          <p:cNvPr id="8" name="Rectangle 7"/>
          <p:cNvSpPr/>
          <p:nvPr/>
        </p:nvSpPr>
        <p:spPr>
          <a:xfrm>
            <a:off x="266700" y="1567994"/>
            <a:ext cx="6362699" cy="7925246"/>
          </a:xfrm>
          <a:prstGeom prst="rect">
            <a:avLst/>
          </a:prstGeom>
        </p:spPr>
        <p:txBody>
          <a:bodyPr wrap="square">
            <a:spAutoFit/>
          </a:bodyPr>
          <a:lstStyle/>
          <a:p>
            <a:pPr algn="just">
              <a:spcAft>
                <a:spcPts val="300"/>
              </a:spcAft>
            </a:pPr>
            <a:r>
              <a:rPr lang="en-US" sz="900" dirty="0" smtClean="0">
                <a:latin typeface="Lucida Sans Unicode" pitchFamily="34" charset="0"/>
                <a:cs typeface="Lucida Sans Unicode" pitchFamily="34" charset="0"/>
              </a:rPr>
              <a:t>Research </a:t>
            </a:r>
            <a:r>
              <a:rPr lang="en-US" sz="900" dirty="0">
                <a:latin typeface="Lucida Sans Unicode" pitchFamily="34" charset="0"/>
                <a:cs typeface="Lucida Sans Unicode" pitchFamily="34" charset="0"/>
              </a:rPr>
              <a:t>studies have shown that many rape victims do not report the crime because they fear the demeaning and impersonal investigations by police and courts. We know much too little about the processing of rape cases. How sensitive are members of the police and judiciary to women’s intimate concerns? Are they given special training in interrogating the victims of sexual crime? Are senior police managers accountable for their subordinates’ corrupt behavior when receiving petitions at police stations?   Are there enough women in the ranks of the police and judiciary? What is being done to improve the reporting and recording of sexual crimes? </a:t>
            </a:r>
          </a:p>
          <a:p>
            <a:pPr algn="just">
              <a:spcAft>
                <a:spcPts val="300"/>
              </a:spcAft>
            </a:pPr>
            <a:r>
              <a:rPr lang="en-US" sz="900" dirty="0">
                <a:latin typeface="Lucida Sans Unicode" pitchFamily="34" charset="0"/>
                <a:cs typeface="Lucida Sans Unicode" pitchFamily="34" charset="0"/>
              </a:rPr>
              <a:t>When women report rape in India they are often blamed for the crime. If heard at all, their voices are listened to only late in the recovery process. To emerge from the mental trauma and physical pain requires personal courage and considerable help from counseling services. What sort of services are in place to help women from disadvantaged communities? They neither know about where to go for help, nor do they have the resources to pay for quality services. </a:t>
            </a:r>
          </a:p>
          <a:p>
            <a:pPr algn="just">
              <a:spcAft>
                <a:spcPts val="300"/>
              </a:spcAft>
            </a:pPr>
            <a:r>
              <a:rPr lang="en-US" sz="900" dirty="0">
                <a:latin typeface="Lucida Sans Unicode" pitchFamily="34" charset="0"/>
                <a:cs typeface="Lucida Sans Unicode" pitchFamily="34" charset="0"/>
              </a:rPr>
              <a:t>How many women victims of rape seek medical help? How gender sensitive are medical facilities in treating them?  What protection is provided to victims from further victimization? During a US State Department assignment in 2007, I visited the National Women’s Hospital in Kenya, which treats women victims of violence, including gang rapes. While I was impressed with the dedication of the staff, it became clear from discussions with victims and medical practitioners that the hospitals in that country had only the resources to treat the immediate physical health problems and they depend for these resources on foreign donors or local philanthropy. To what extent is this also true for India, despite its rapidly developing economy?  What action is the government taking to improve the treatment of the victims of rape? Do the hospitals in India have social workers and psychologist in place to help the survivors of rape during the recovery process</a:t>
            </a:r>
            <a:r>
              <a:rPr lang="en-US" sz="900" dirty="0" smtClean="0">
                <a:latin typeface="Lucida Sans Unicode" pitchFamily="34" charset="0"/>
                <a:cs typeface="Lucida Sans Unicode" pitchFamily="34" charset="0"/>
              </a:rPr>
              <a:t>?</a:t>
            </a:r>
            <a:endParaRPr lang="en-US" sz="900" dirty="0">
              <a:latin typeface="Lucida Sans Unicode" pitchFamily="34" charset="0"/>
              <a:cs typeface="Lucida Sans Unicode" pitchFamily="34" charset="0"/>
            </a:endParaRPr>
          </a:p>
          <a:p>
            <a:pPr algn="just">
              <a:spcAft>
                <a:spcPts val="300"/>
              </a:spcAft>
            </a:pPr>
            <a:r>
              <a:rPr lang="en-US" sz="900" dirty="0">
                <a:latin typeface="Lucida Sans Unicode" pitchFamily="34" charset="0"/>
                <a:cs typeface="Lucida Sans Unicode" pitchFamily="34" charset="0"/>
              </a:rPr>
              <a:t>Studies report that most victims of rape in public places are young women and girls on their way to work, to school or college, or to recreational facilities such as movie theaters, parks and beaches. Young men and boys also commute the same way and use the same public space, but it is only young women and girls who are subject to sexual violence. What sort of safety net exists for women in urban cities? Should its absence be tolerated in a modernizing democracy?  </a:t>
            </a:r>
          </a:p>
          <a:p>
            <a:pPr algn="just">
              <a:spcAft>
                <a:spcPts val="300"/>
              </a:spcAft>
            </a:pPr>
            <a:r>
              <a:rPr lang="en-US" sz="900" dirty="0">
                <a:latin typeface="Lucida Sans Unicode" pitchFamily="34" charset="0"/>
                <a:cs typeface="Lucida Sans Unicode" pitchFamily="34" charset="0"/>
              </a:rPr>
              <a:t>The public outrage over the infamous Delhi gang rape suggests that change might be on the way that will likely benefit women in the cities. But what is happening in the rural India?  Most rapes are hidden because they happen indoors and many women in rural areas dare not report them because they fear ostracism and victim blaming. What do we know about rape in the villages and how to prevent such incidents? The answer must be “almost nothing”. </a:t>
            </a:r>
          </a:p>
          <a:p>
            <a:pPr algn="just">
              <a:spcAft>
                <a:spcPts val="300"/>
              </a:spcAft>
            </a:pPr>
            <a:r>
              <a:rPr lang="en-US" sz="900" dirty="0">
                <a:latin typeface="Lucida Sans Unicode" pitchFamily="34" charset="0"/>
                <a:cs typeface="Lucida Sans Unicode" pitchFamily="34" charset="0"/>
              </a:rPr>
              <a:t>Study after study has relentlessly identified the root causes of rape in countries such as India:  the patriarchal nature of society, male domination and the low status of women. Education for emancipation and empowerment should remain the main focus for improving the social condition of women in India. Implementing the recommendations of the </a:t>
            </a:r>
            <a:r>
              <a:rPr lang="en-US" sz="900" dirty="0" err="1">
                <a:latin typeface="Lucida Sans Unicode" pitchFamily="34" charset="0"/>
                <a:cs typeface="Lucida Sans Unicode" pitchFamily="34" charset="0"/>
              </a:rPr>
              <a:t>Verma</a:t>
            </a:r>
            <a:r>
              <a:rPr lang="en-US" sz="900" dirty="0">
                <a:latin typeface="Lucida Sans Unicode" pitchFamily="34" charset="0"/>
                <a:cs typeface="Lucida Sans Unicode" pitchFamily="34" charset="0"/>
              </a:rPr>
              <a:t> Commission in the 28 states and 7 union territories of India will help, but this is not enough. There is also an urgent need for immediate practical measures to control and prevent sexual violence both in private and public spaces. There are no studies that examine the immediate or proximal causes of these crimes. Understanding of the situational factors that facilitate these incidents and that are subject to preventive control must be improved so that preventive measures can be introduced to supplement strengthened deterrent laws. Such measures can be delivered by modern forms of crime prevention. Criminologists and criminal justice researchers can play a major role in undertaking rapid assessment (a commonly used methodology in studying specific problems in the public health field) of the problem locations or places where women generally feel unsafe. Further, criminologists could embark in theory driven crime prevention strategies including defensible space, safety audits guided by crime prevention through environmental design, problem oriented policing, community policing zero tolerance policing and situational crime prevention. This will help find immediate measures involving city municipalities, public transport authorities, recreational facilities, educational authorities and police authorities that are needed to prevent further rape and other crimes against women in cities and towns.  </a:t>
            </a:r>
          </a:p>
          <a:p>
            <a:pPr algn="just">
              <a:spcAft>
                <a:spcPts val="300"/>
              </a:spcAft>
            </a:pPr>
            <a:r>
              <a:rPr lang="en-US" sz="900" dirty="0">
                <a:latin typeface="Lucida Sans Unicode" pitchFamily="34" charset="0"/>
                <a:cs typeface="Lucida Sans Unicode" pitchFamily="34" charset="0"/>
              </a:rPr>
              <a:t>India has been shaken by the Delhi rape cases, which have shone a spotlight on the urgent need to improve women’s safety.  But neither Delhi nor India is alone with the problem of rape. It is a worldwide problem and a global concern. Criminologists have an important role in understanding the phenomenon of rape and in finding immediate and long term responses to control and prevent it, and to radically improve the lives of under-served millions of women in “incredible India” and around the world.</a:t>
            </a:r>
            <a:r>
              <a:rPr lang="en-US" sz="1000" dirty="0">
                <a:latin typeface="Lucida Sans Unicode" pitchFamily="34" charset="0"/>
                <a:cs typeface="Lucida Sans Unicode" pitchFamily="34" charset="0"/>
              </a:rPr>
              <a:t> </a:t>
            </a:r>
          </a:p>
          <a:p>
            <a:pPr algn="just">
              <a:spcAft>
                <a:spcPts val="300"/>
              </a:spcAft>
            </a:pPr>
            <a:endParaRPr lang="en-US" sz="1000" dirty="0" smtClean="0">
              <a:latin typeface="Lucida Sans Unicode" pitchFamily="34" charset="0"/>
              <a:cs typeface="Lucida Sans Unicode" pitchFamily="34" charset="0"/>
            </a:endParaRPr>
          </a:p>
          <a:p>
            <a:pPr algn="just">
              <a:spcAft>
                <a:spcPts val="300"/>
              </a:spcAft>
            </a:pPr>
            <a:endParaRPr lang="en-US" sz="1000" dirty="0">
              <a:latin typeface="Lucida Sans Unicode" pitchFamily="34" charset="0"/>
              <a:cs typeface="Lucida Sans Unicode" pitchFamily="34" charset="0"/>
            </a:endParaRPr>
          </a:p>
        </p:txBody>
      </p:sp>
    </p:spTree>
    <p:extLst>
      <p:ext uri="{BB962C8B-B14F-4D97-AF65-F5344CB8AC3E}">
        <p14:creationId xmlns:p14="http://schemas.microsoft.com/office/powerpoint/2010/main" xmlns="" val="4082197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6</a:t>
            </a:r>
            <a:endParaRPr lang="en-US" sz="1200" b="1" dirty="0">
              <a:solidFill>
                <a:srgbClr val="655E39"/>
              </a:solidFill>
              <a:latin typeface="Papyrus" pitchFamily="66" charset="0"/>
            </a:endParaRPr>
          </a:p>
        </p:txBody>
      </p:sp>
      <p:sp>
        <p:nvSpPr>
          <p:cNvPr id="11" name="TextBox 10"/>
          <p:cNvSpPr txBox="1"/>
          <p:nvPr/>
        </p:nvSpPr>
        <p:spPr>
          <a:xfrm>
            <a:off x="2209800" y="862166"/>
            <a:ext cx="4267200" cy="1477328"/>
          </a:xfrm>
          <a:prstGeom prst="rect">
            <a:avLst/>
          </a:prstGeom>
          <a:noFill/>
        </p:spPr>
        <p:txBody>
          <a:bodyPr wrap="square" rtlCol="0">
            <a:spAutoFit/>
          </a:bodyPr>
          <a:lstStyle/>
          <a:p>
            <a:pPr lvl="0"/>
            <a:r>
              <a:rPr lang="en-US" sz="2000" b="1" spc="-150" dirty="0">
                <a:latin typeface="Lucida Sans Unicode" pitchFamily="34" charset="0"/>
                <a:cs typeface="Lucida Sans Unicode" pitchFamily="34" charset="0"/>
              </a:rPr>
              <a:t>From </a:t>
            </a:r>
            <a:r>
              <a:rPr lang="en-US" sz="2000" b="1" spc="-150" dirty="0" smtClean="0">
                <a:latin typeface="Lucida Sans Unicode" pitchFamily="34" charset="0"/>
                <a:cs typeface="Lucida Sans Unicode" pitchFamily="34" charset="0"/>
              </a:rPr>
              <a:t>Eve-Teasing </a:t>
            </a:r>
            <a:r>
              <a:rPr lang="en-US" sz="2000" b="1" spc="-150" dirty="0">
                <a:latin typeface="Lucida Sans Unicode" pitchFamily="34" charset="0"/>
                <a:cs typeface="Lucida Sans Unicode" pitchFamily="34" charset="0"/>
              </a:rPr>
              <a:t>to </a:t>
            </a:r>
            <a:r>
              <a:rPr lang="en-US" sz="2000" b="1" spc="-150" dirty="0" smtClean="0">
                <a:latin typeface="Lucida Sans Unicode" pitchFamily="34" charset="0"/>
                <a:cs typeface="Lucida Sans Unicode" pitchFamily="34" charset="0"/>
              </a:rPr>
              <a:t>Football Players</a:t>
            </a:r>
            <a:r>
              <a:rPr lang="en-US" sz="2000" b="1" spc="-150" dirty="0" smtClean="0">
                <a:solidFill>
                  <a:srgbClr val="655E39"/>
                </a:solidFill>
                <a:latin typeface="Lucida Sans Unicode" pitchFamily="34" charset="0"/>
                <a:cs typeface="Lucida Sans Unicode" pitchFamily="34" charset="0"/>
              </a:rPr>
              <a:t>: </a:t>
            </a:r>
          </a:p>
          <a:p>
            <a:pPr lvl="0"/>
            <a:r>
              <a:rPr lang="en-US" sz="2000" b="1" dirty="0" smtClean="0">
                <a:solidFill>
                  <a:srgbClr val="655E39"/>
                </a:solidFill>
                <a:latin typeface="Lucida Sans Unicode" pitchFamily="34" charset="0"/>
                <a:cs typeface="Lucida Sans Unicode" pitchFamily="34" charset="0"/>
              </a:rPr>
              <a:t>Women’s Safety </a:t>
            </a:r>
            <a:r>
              <a:rPr lang="en-US" sz="2000" b="1" dirty="0">
                <a:solidFill>
                  <a:srgbClr val="655E39"/>
                </a:solidFill>
                <a:latin typeface="Lucida Sans Unicode" pitchFamily="34" charset="0"/>
                <a:cs typeface="Lucida Sans Unicode" pitchFamily="34" charset="0"/>
              </a:rPr>
              <a:t>in </a:t>
            </a:r>
            <a:endParaRPr lang="en-US" sz="2000" b="1" dirty="0" smtClean="0">
              <a:solidFill>
                <a:srgbClr val="655E39"/>
              </a:solidFill>
              <a:latin typeface="Lucida Sans Unicode" pitchFamily="34" charset="0"/>
              <a:cs typeface="Lucida Sans Unicode" pitchFamily="34" charset="0"/>
            </a:endParaRPr>
          </a:p>
          <a:p>
            <a:pPr lvl="0"/>
            <a:r>
              <a:rPr lang="en-US" sz="2000" b="1" dirty="0" smtClean="0">
                <a:solidFill>
                  <a:srgbClr val="655E39"/>
                </a:solidFill>
                <a:latin typeface="Lucida Sans Unicode" pitchFamily="34" charset="0"/>
                <a:cs typeface="Lucida Sans Unicode" pitchFamily="34" charset="0"/>
              </a:rPr>
              <a:t>International Perspective</a:t>
            </a:r>
          </a:p>
          <a:p>
            <a:pPr lvl="0"/>
            <a:r>
              <a:rPr lang="en-US" sz="1000" b="1" i="1" dirty="0" smtClean="0">
                <a:latin typeface="Lucida Sans Unicode" pitchFamily="34" charset="0"/>
                <a:cs typeface="Lucida Sans Unicode" pitchFamily="34" charset="0"/>
              </a:rPr>
              <a:t>By </a:t>
            </a:r>
            <a:r>
              <a:rPr lang="en-US" sz="1000" b="1" i="1" dirty="0">
                <a:latin typeface="Lucida Sans Unicode" pitchFamily="34" charset="0"/>
                <a:cs typeface="Lucida Sans Unicode" pitchFamily="34" charset="0"/>
              </a:rPr>
              <a:t>Margaret Shaw </a:t>
            </a:r>
            <a:r>
              <a:rPr lang="en-US" sz="1000" b="1" i="1" dirty="0" smtClean="0">
                <a:latin typeface="Lucida Sans Unicode" pitchFamily="34" charset="0"/>
                <a:cs typeface="Lucida Sans Unicode" pitchFamily="34" charset="0"/>
              </a:rPr>
              <a:t>,Ph.D.</a:t>
            </a:r>
            <a:endParaRPr lang="en-US" sz="1000" b="1" i="1" dirty="0">
              <a:latin typeface="Lucida Sans Unicode" pitchFamily="34" charset="0"/>
              <a:cs typeface="Lucida Sans Unicode" pitchFamily="34" charset="0"/>
            </a:endParaRPr>
          </a:p>
          <a:p>
            <a:pPr lvl="0"/>
            <a:r>
              <a:rPr lang="en-US" sz="1000" i="1" dirty="0">
                <a:latin typeface="Lucida Sans Unicode" pitchFamily="34" charset="0"/>
                <a:cs typeface="Lucida Sans Unicode" pitchFamily="34" charset="0"/>
              </a:rPr>
              <a:t>Crime and Social Policy </a:t>
            </a:r>
            <a:r>
              <a:rPr lang="en-US" sz="1000" i="1" dirty="0" smtClean="0">
                <a:latin typeface="Lucida Sans Unicode" pitchFamily="34" charset="0"/>
                <a:cs typeface="Lucida Sans Unicode" pitchFamily="34" charset="0"/>
              </a:rPr>
              <a:t>Consulting, Montreal ,Quebec, Canada.</a:t>
            </a:r>
            <a:endParaRPr lang="en-US" sz="1000" i="1" dirty="0">
              <a:latin typeface="Lucida Sans Unicode" pitchFamily="34" charset="0"/>
              <a:cs typeface="Lucida Sans Unicode" pitchFamily="34" charset="0"/>
            </a:endParaRPr>
          </a:p>
          <a:p>
            <a:pPr lvl="0"/>
            <a:endParaRPr lang="en-US" sz="1000" i="1" dirty="0"/>
          </a:p>
        </p:txBody>
      </p:sp>
      <p:sp>
        <p:nvSpPr>
          <p:cNvPr id="4" name="TextBox 3"/>
          <p:cNvSpPr txBox="1"/>
          <p:nvPr/>
        </p:nvSpPr>
        <p:spPr>
          <a:xfrm>
            <a:off x="2209800" y="2209800"/>
            <a:ext cx="4114800" cy="2292935"/>
          </a:xfrm>
          <a:prstGeom prst="rect">
            <a:avLst/>
          </a:prstGeom>
          <a:noFill/>
        </p:spPr>
        <p:txBody>
          <a:bodyPr wrap="square" rtlCol="0">
            <a:spAutoFit/>
          </a:bodyPr>
          <a:lstStyle/>
          <a:p>
            <a:pPr algn="just"/>
            <a:r>
              <a:rPr lang="en-US" sz="1100" dirty="0">
                <a:latin typeface="Lucida Sans Unicode" pitchFamily="34" charset="0"/>
                <a:cs typeface="Lucida Sans Unicode" pitchFamily="34" charset="0"/>
              </a:rPr>
              <a:t>In India sexual harassment is called ‘eve teasing’, and Delhi has long been known as the rape capital of the country. The cultural acceptance of sexual violence in that country is finally being challenged following the rape of a 23 year-old young woman in Delhi in December 2012. Faced with a huge national and international outcry, and in the face of a criminal code dating back to the 19th century which exempts marital rape and describes verbal sexual assault as ‘an insult to a women’s modesty’, the government established the </a:t>
            </a:r>
            <a:r>
              <a:rPr lang="en-US" sz="1100" dirty="0" err="1">
                <a:latin typeface="Lucida Sans Unicode" pitchFamily="34" charset="0"/>
                <a:cs typeface="Lucida Sans Unicode" pitchFamily="34" charset="0"/>
              </a:rPr>
              <a:t>Verma</a:t>
            </a:r>
            <a:r>
              <a:rPr lang="en-US" sz="1100" dirty="0">
                <a:latin typeface="Lucida Sans Unicode" pitchFamily="34" charset="0"/>
                <a:cs typeface="Lucida Sans Unicode" pitchFamily="34" charset="0"/>
              </a:rPr>
              <a:t> Committee. Chaired by a former Chief Justice, it was given a month to make recommendations on changes to the </a:t>
            </a:r>
            <a:r>
              <a:rPr lang="en-US" sz="1100" dirty="0" smtClean="0">
                <a:latin typeface="Lucida Sans Unicode" pitchFamily="34" charset="0"/>
                <a:cs typeface="Lucida Sans Unicode" pitchFamily="34" charset="0"/>
              </a:rPr>
              <a:t>law.</a:t>
            </a:r>
            <a:r>
              <a:rPr lang="en-US" sz="1100" baseline="30000" dirty="0" smtClean="0">
                <a:latin typeface="Lucida Sans Unicode" pitchFamily="34" charset="0"/>
                <a:cs typeface="Lucida Sans Unicode" pitchFamily="34" charset="0"/>
              </a:rPr>
              <a:t>1</a:t>
            </a:r>
            <a:r>
              <a:rPr lang="en-US" sz="1100" dirty="0" smtClean="0">
                <a:latin typeface="Lucida Sans Unicode" pitchFamily="34" charset="0"/>
                <a:cs typeface="Lucida Sans Unicode" pitchFamily="34" charset="0"/>
              </a:rPr>
              <a:t>    </a:t>
            </a:r>
            <a:endParaRPr lang="en-US" sz="1100" dirty="0">
              <a:latin typeface="Lucida Sans Unicode" pitchFamily="34" charset="0"/>
              <a:cs typeface="Lucida Sans Unicode" pitchFamily="34" charset="0"/>
            </a:endParaRPr>
          </a:p>
        </p:txBody>
      </p:sp>
      <p:pic>
        <p:nvPicPr>
          <p:cNvPr id="2052" name="Picture 4" descr="http://images.tandf.co.uk/common/jackets/amazon/978041562/978041562816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2892" y="1295399"/>
            <a:ext cx="1928809" cy="289321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14" name="TextBox 13"/>
          <p:cNvSpPr txBox="1"/>
          <p:nvPr/>
        </p:nvSpPr>
        <p:spPr>
          <a:xfrm>
            <a:off x="304801" y="4502735"/>
            <a:ext cx="6019800" cy="4662815"/>
          </a:xfrm>
          <a:prstGeom prst="rect">
            <a:avLst/>
          </a:prstGeom>
          <a:noFill/>
        </p:spPr>
        <p:txBody>
          <a:bodyPr wrap="square" rtlCol="0">
            <a:spAutoFit/>
          </a:bodyPr>
          <a:lstStyle/>
          <a:p>
            <a:pPr algn="just"/>
            <a:r>
              <a:rPr lang="en-US" sz="1100" dirty="0" smtClean="0">
                <a:latin typeface="Lucida Sans Unicode" pitchFamily="34" charset="0"/>
                <a:cs typeface="Lucida Sans Unicode" pitchFamily="34" charset="0"/>
              </a:rPr>
              <a:t>The </a:t>
            </a:r>
            <a:r>
              <a:rPr lang="en-US" sz="1100" dirty="0">
                <a:latin typeface="Lucida Sans Unicode" pitchFamily="34" charset="0"/>
                <a:cs typeface="Lucida Sans Unicode" pitchFamily="34" charset="0"/>
              </a:rPr>
              <a:t>committee requested input and received over 80,000 responses from the general public and women’s groups, victims and lawyers. The report was published on 23rd January and has made some major recommendations on laws relating to rape, sexual harassment, trafficking, child sexual abuse, domestic workers, and medical examinations of victims, as well as police, electoral and educational reforms. The latter extends down to sexual education in schools. While not all of the recommendations are seen as going far enough, or have so far been acted on by the government, the report has been called ‘insightful and ground-breaking’ and ‘a moment of triumph for women’ and it is hoped that it will have far-reaching repercussions in changing debate and </a:t>
            </a:r>
            <a:r>
              <a:rPr lang="en-US" sz="1100" dirty="0" smtClean="0">
                <a:latin typeface="Lucida Sans Unicode" pitchFamily="34" charset="0"/>
                <a:cs typeface="Lucida Sans Unicode" pitchFamily="34" charset="0"/>
              </a:rPr>
              <a:t>attitudes.</a:t>
            </a:r>
            <a:r>
              <a:rPr lang="en-US" sz="1100" baseline="30000" dirty="0" smtClean="0">
                <a:latin typeface="Lucida Sans Unicode" pitchFamily="34" charset="0"/>
                <a:cs typeface="Lucida Sans Unicode" pitchFamily="34" charset="0"/>
              </a:rPr>
              <a:t>2</a:t>
            </a:r>
            <a:r>
              <a:rPr lang="en-US" sz="1100" dirty="0" smtClean="0">
                <a:latin typeface="Lucida Sans Unicode" pitchFamily="34" charset="0"/>
                <a:cs typeface="Lucida Sans Unicode" pitchFamily="34" charset="0"/>
              </a:rPr>
              <a:t>  </a:t>
            </a:r>
            <a:endParaRPr lang="en-US" sz="1100" dirty="0">
              <a:latin typeface="Lucida Sans Unicode" pitchFamily="34" charset="0"/>
              <a:cs typeface="Lucida Sans Unicode" pitchFamily="34" charset="0"/>
            </a:endParaRPr>
          </a:p>
          <a:p>
            <a:pPr algn="just"/>
            <a:endParaRPr lang="en-US" sz="1100" dirty="0">
              <a:latin typeface="Lucida Sans Unicode" pitchFamily="34" charset="0"/>
              <a:cs typeface="Lucida Sans Unicode" pitchFamily="34" charset="0"/>
            </a:endParaRPr>
          </a:p>
          <a:p>
            <a:pPr algn="just"/>
            <a:r>
              <a:rPr lang="en-US" sz="1100" dirty="0">
                <a:latin typeface="Lucida Sans Unicode" pitchFamily="34" charset="0"/>
                <a:cs typeface="Lucida Sans Unicode" pitchFamily="34" charset="0"/>
              </a:rPr>
              <a:t>That the cultural acceptance of violence against women is now being questioned more openly in India and other South Asian countries is to be welcomed, and it can be tempting to regard them as ‘catching up’ with other regions of the world. Yet there is little room for complacency in North America or among other high income countries. There are still many parallel experiences which underline the entrenched cultural attitudes to women’s equality and to the use of violence against women. Young women are still raped by sports players, often with impunity. Poor and marginalized women and girls, sex workers and migrants are still highly vulnerable to sexual assault, and in cases when they go missing the police may pay little </a:t>
            </a:r>
            <a:r>
              <a:rPr lang="en-US" sz="1100" dirty="0" smtClean="0">
                <a:latin typeface="Lucida Sans Unicode" pitchFamily="34" charset="0"/>
                <a:cs typeface="Lucida Sans Unicode" pitchFamily="34" charset="0"/>
              </a:rPr>
              <a:t>attention.</a:t>
            </a:r>
            <a:r>
              <a:rPr lang="en-US" sz="1100" baseline="30000" dirty="0" smtClean="0">
                <a:latin typeface="Lucida Sans Unicode" pitchFamily="34" charset="0"/>
                <a:cs typeface="Lucida Sans Unicode" pitchFamily="34" charset="0"/>
              </a:rPr>
              <a:t>3</a:t>
            </a:r>
            <a:r>
              <a:rPr lang="en-US" sz="1100" dirty="0" smtClean="0">
                <a:latin typeface="Lucida Sans Unicode" pitchFamily="34" charset="0"/>
                <a:cs typeface="Lucida Sans Unicode" pitchFamily="34" charset="0"/>
              </a:rPr>
              <a:t>  </a:t>
            </a:r>
            <a:r>
              <a:rPr lang="en-US" sz="1100" dirty="0">
                <a:latin typeface="Lucida Sans Unicode" pitchFamily="34" charset="0"/>
                <a:cs typeface="Lucida Sans Unicode" pitchFamily="34" charset="0"/>
              </a:rPr>
              <a:t>And women are far more likely to be killed by a current or former partner than by a stranger, and very often with a </a:t>
            </a:r>
            <a:r>
              <a:rPr lang="en-US" sz="1100" dirty="0" smtClean="0">
                <a:latin typeface="Lucida Sans Unicode" pitchFamily="34" charset="0"/>
                <a:cs typeface="Lucida Sans Unicode" pitchFamily="34" charset="0"/>
              </a:rPr>
              <a:t>gun.</a:t>
            </a:r>
            <a:r>
              <a:rPr lang="en-US" sz="1100" baseline="30000" dirty="0" smtClean="0">
                <a:latin typeface="Lucida Sans Unicode" pitchFamily="34" charset="0"/>
                <a:cs typeface="Lucida Sans Unicode" pitchFamily="34" charset="0"/>
              </a:rPr>
              <a:t>4</a:t>
            </a:r>
            <a:r>
              <a:rPr lang="en-US" sz="1100" dirty="0" smtClean="0">
                <a:latin typeface="Lucida Sans Unicode" pitchFamily="34" charset="0"/>
                <a:cs typeface="Lucida Sans Unicode" pitchFamily="34" charset="0"/>
              </a:rPr>
              <a:t>  </a:t>
            </a:r>
            <a:r>
              <a:rPr lang="en-US" sz="1100" dirty="0">
                <a:latin typeface="Lucida Sans Unicode" pitchFamily="34" charset="0"/>
                <a:cs typeface="Lucida Sans Unicode" pitchFamily="34" charset="0"/>
              </a:rPr>
              <a:t>There are very strong cultural links between private and public violence against women, and a continuing tendency to see private violence as a human tragedy and public violence as being in the wrong place or ‘asking for it</a:t>
            </a:r>
            <a:r>
              <a:rPr lang="en-US" sz="1100" dirty="0" smtClean="0">
                <a:latin typeface="Lucida Sans Unicode" pitchFamily="34" charset="0"/>
                <a:cs typeface="Lucida Sans Unicode" pitchFamily="34" charset="0"/>
              </a:rPr>
              <a:t>’.</a:t>
            </a:r>
          </a:p>
          <a:p>
            <a:pPr algn="just"/>
            <a:endParaRPr lang="en-US" sz="1100" dirty="0">
              <a:latin typeface="Lucida Sans Unicode" pitchFamily="34" charset="0"/>
              <a:cs typeface="Lucida Sans Unicode" pitchFamily="34" charset="0"/>
            </a:endParaRPr>
          </a:p>
          <a:p>
            <a:pPr algn="just"/>
            <a:endParaRPr lang="en-US" sz="1100" dirty="0">
              <a:latin typeface="Lucida Sans Unicode" pitchFamily="34" charset="0"/>
              <a:cs typeface="Lucida Sans Unicode" pitchFamily="34" charset="0"/>
            </a:endParaRPr>
          </a:p>
        </p:txBody>
      </p:sp>
    </p:spTree>
    <p:extLst>
      <p:ext uri="{BB962C8B-B14F-4D97-AF65-F5344CB8AC3E}">
        <p14:creationId xmlns:p14="http://schemas.microsoft.com/office/powerpoint/2010/main" xmlns="" val="3344247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7</a:t>
            </a:r>
            <a:endParaRPr lang="en-US" sz="1200" b="1" dirty="0">
              <a:solidFill>
                <a:srgbClr val="655E39"/>
              </a:solidFill>
              <a:latin typeface="Papyrus" pitchFamily="66" charset="0"/>
            </a:endParaRPr>
          </a:p>
        </p:txBody>
      </p:sp>
      <p:sp>
        <p:nvSpPr>
          <p:cNvPr id="8" name="Rectangle 7"/>
          <p:cNvSpPr/>
          <p:nvPr/>
        </p:nvSpPr>
        <p:spPr>
          <a:xfrm>
            <a:off x="304801" y="1672203"/>
            <a:ext cx="6248399" cy="3585597"/>
          </a:xfrm>
          <a:prstGeom prst="rect">
            <a:avLst/>
          </a:prstGeom>
        </p:spPr>
        <p:txBody>
          <a:bodyPr wrap="square">
            <a:spAutoFit/>
          </a:bodyPr>
          <a:lstStyle/>
          <a:p>
            <a:pPr algn="just"/>
            <a:r>
              <a:rPr lang="en-US" sz="1000" dirty="0">
                <a:latin typeface="Lucida Sans Unicode" pitchFamily="34" charset="0"/>
                <a:cs typeface="Lucida Sans Unicode" pitchFamily="34" charset="0"/>
              </a:rPr>
              <a:t>A new book on women’s safety and women’s right to the city explores some of the constraints on women and girls in cities round the world and how they are being </a:t>
            </a:r>
            <a:r>
              <a:rPr lang="en-US" sz="1000" dirty="0" smtClean="0">
                <a:latin typeface="Lucida Sans Unicode" pitchFamily="34" charset="0"/>
                <a:cs typeface="Lucida Sans Unicode" pitchFamily="34" charset="0"/>
              </a:rPr>
              <a:t>redressed.</a:t>
            </a:r>
            <a:r>
              <a:rPr lang="en-US" sz="1000" baseline="30000" dirty="0" smtClean="0">
                <a:latin typeface="Lucida Sans Unicode" pitchFamily="34" charset="0"/>
                <a:cs typeface="Lucida Sans Unicode" pitchFamily="34" charset="0"/>
              </a:rPr>
              <a:t>5</a:t>
            </a:r>
            <a:r>
              <a:rPr lang="en-US" sz="1000" dirty="0" smtClean="0">
                <a:latin typeface="Lucida Sans Unicode" pitchFamily="34" charset="0"/>
                <a:cs typeface="Lucida Sans Unicode" pitchFamily="34" charset="0"/>
              </a:rPr>
              <a:t>  </a:t>
            </a:r>
            <a:r>
              <a:rPr lang="en-US" sz="1000" dirty="0">
                <a:latin typeface="Lucida Sans Unicode" pitchFamily="34" charset="0"/>
                <a:cs typeface="Lucida Sans Unicode" pitchFamily="34" charset="0"/>
              </a:rPr>
              <a:t>It comes from research in India, Australia, Egypt, Russia, Tanzania, Argentina and Canada among other countries, and brings together international and cross-disciplinary research, drawing on participatory action research and theory in developed and developing countries. The book looks at the issue of women and girls’ safety in relation to mobility, migration, work, housing, the environment and access to water and sanitation. It illustrates some of the ways women have been able to increase their access to governance and decision-making in cities. Ironically, some of the most innovative recent work has been conducted in Delhi, where projects to increase the safety of women in public spaces have been progressing in recent years with major collaborations between women’s organizations and the city to improve their safety on city transport. This has included the training of bus and taxi drivers. Sadly, the young rape victim was travelling on a private and unregulated bus last December. </a:t>
            </a:r>
            <a:endParaRPr lang="en-US" sz="1000" dirty="0" smtClean="0">
              <a:latin typeface="Lucida Sans Unicode" pitchFamily="34" charset="0"/>
              <a:cs typeface="Lucida Sans Unicode" pitchFamily="34" charset="0"/>
            </a:endParaRPr>
          </a:p>
          <a:p>
            <a:pPr algn="just"/>
            <a:endParaRPr lang="en-US" sz="1000" dirty="0">
              <a:latin typeface="Lucida Sans Unicode" pitchFamily="34" charset="0"/>
              <a:cs typeface="Lucida Sans Unicode" pitchFamily="34" charset="0"/>
            </a:endParaRPr>
          </a:p>
          <a:p>
            <a:r>
              <a:rPr lang="en-CA" sz="700" i="1" baseline="30000" dirty="0" smtClean="0">
                <a:solidFill>
                  <a:schemeClr val="bg2">
                    <a:lumMod val="50000"/>
                  </a:schemeClr>
                </a:solidFill>
              </a:rPr>
              <a:t>1</a:t>
            </a:r>
            <a:r>
              <a:rPr lang="en-CA" sz="700" i="1" dirty="0" smtClean="0">
                <a:solidFill>
                  <a:schemeClr val="bg2">
                    <a:lumMod val="50000"/>
                  </a:schemeClr>
                </a:solidFill>
              </a:rPr>
              <a:t>Report </a:t>
            </a:r>
            <a:r>
              <a:rPr lang="en-CA" sz="700" i="1" dirty="0">
                <a:solidFill>
                  <a:schemeClr val="bg2">
                    <a:lumMod val="50000"/>
                  </a:schemeClr>
                </a:solidFill>
              </a:rPr>
              <a:t>of the Committee on Amendments to Criminal Law</a:t>
            </a:r>
            <a:r>
              <a:rPr lang="en-CA" sz="700" dirty="0">
                <a:solidFill>
                  <a:schemeClr val="bg2">
                    <a:lumMod val="50000"/>
                  </a:schemeClr>
                </a:solidFill>
              </a:rPr>
              <a:t>, Justice J.S. </a:t>
            </a:r>
            <a:r>
              <a:rPr lang="en-CA" sz="700" dirty="0" err="1">
                <a:solidFill>
                  <a:schemeClr val="bg2">
                    <a:lumMod val="50000"/>
                  </a:schemeClr>
                </a:solidFill>
              </a:rPr>
              <a:t>Verma</a:t>
            </a:r>
            <a:r>
              <a:rPr lang="en-CA" sz="700" dirty="0">
                <a:solidFill>
                  <a:schemeClr val="bg2">
                    <a:lumMod val="50000"/>
                  </a:schemeClr>
                </a:solidFill>
              </a:rPr>
              <a:t>, Justice Leila Seth and </a:t>
            </a:r>
            <a:r>
              <a:rPr lang="en-CA" sz="700" dirty="0" err="1">
                <a:solidFill>
                  <a:schemeClr val="bg2">
                    <a:lumMod val="50000"/>
                  </a:schemeClr>
                </a:solidFill>
              </a:rPr>
              <a:t>Gopal</a:t>
            </a:r>
            <a:r>
              <a:rPr lang="en-CA" sz="700" dirty="0">
                <a:solidFill>
                  <a:schemeClr val="bg2">
                    <a:lumMod val="50000"/>
                  </a:schemeClr>
                </a:solidFill>
              </a:rPr>
              <a:t> </a:t>
            </a:r>
            <a:r>
              <a:rPr lang="en-CA" sz="700" dirty="0" err="1">
                <a:solidFill>
                  <a:schemeClr val="bg2">
                    <a:lumMod val="50000"/>
                  </a:schemeClr>
                </a:solidFill>
              </a:rPr>
              <a:t>Subramanium</a:t>
            </a:r>
            <a:r>
              <a:rPr lang="en-CA" sz="700" dirty="0">
                <a:solidFill>
                  <a:schemeClr val="bg2">
                    <a:lumMod val="50000"/>
                  </a:schemeClr>
                </a:solidFill>
              </a:rPr>
              <a:t> January 23</a:t>
            </a:r>
            <a:r>
              <a:rPr lang="en-CA" sz="700" baseline="30000" dirty="0">
                <a:solidFill>
                  <a:schemeClr val="bg2">
                    <a:lumMod val="50000"/>
                  </a:schemeClr>
                </a:solidFill>
              </a:rPr>
              <a:t>rd</a:t>
            </a:r>
            <a:r>
              <a:rPr lang="en-CA" sz="700" dirty="0">
                <a:solidFill>
                  <a:schemeClr val="bg2">
                    <a:lumMod val="50000"/>
                  </a:schemeClr>
                </a:solidFill>
              </a:rPr>
              <a:t> 2013</a:t>
            </a:r>
            <a:endParaRPr lang="en-US" sz="700" dirty="0">
              <a:solidFill>
                <a:schemeClr val="bg2">
                  <a:lumMod val="50000"/>
                </a:schemeClr>
              </a:solidFill>
            </a:endParaRPr>
          </a:p>
          <a:p>
            <a:r>
              <a:rPr lang="en-CA" sz="700" baseline="30000" dirty="0" smtClean="0">
                <a:solidFill>
                  <a:schemeClr val="bg2">
                    <a:lumMod val="50000"/>
                  </a:schemeClr>
                </a:solidFill>
              </a:rPr>
              <a:t>2</a:t>
            </a:r>
            <a:r>
              <a:rPr lang="en-CA" sz="700" dirty="0" smtClean="0">
                <a:solidFill>
                  <a:schemeClr val="bg2">
                    <a:lumMod val="50000"/>
                  </a:schemeClr>
                </a:solidFill>
              </a:rPr>
              <a:t>Kalpana </a:t>
            </a:r>
            <a:r>
              <a:rPr lang="en-CA" sz="700" dirty="0" err="1">
                <a:solidFill>
                  <a:schemeClr val="bg2">
                    <a:lumMod val="50000"/>
                  </a:schemeClr>
                </a:solidFill>
              </a:rPr>
              <a:t>Kannabiran</a:t>
            </a:r>
            <a:r>
              <a:rPr lang="en-CA" sz="700" dirty="0">
                <a:solidFill>
                  <a:schemeClr val="bg2">
                    <a:lumMod val="50000"/>
                  </a:schemeClr>
                </a:solidFill>
              </a:rPr>
              <a:t> ‘A moment of triumph for women’ </a:t>
            </a:r>
            <a:r>
              <a:rPr lang="en-CA" sz="700" i="1" dirty="0">
                <a:solidFill>
                  <a:schemeClr val="bg2">
                    <a:lumMod val="50000"/>
                  </a:schemeClr>
                </a:solidFill>
              </a:rPr>
              <a:t>The Hindu</a:t>
            </a:r>
            <a:r>
              <a:rPr lang="en-CA" sz="700" dirty="0">
                <a:solidFill>
                  <a:schemeClr val="bg2">
                    <a:lumMod val="50000"/>
                  </a:schemeClr>
                </a:solidFill>
              </a:rPr>
              <a:t>, January 25</a:t>
            </a:r>
            <a:r>
              <a:rPr lang="en-CA" sz="700" baseline="30000" dirty="0">
                <a:solidFill>
                  <a:schemeClr val="bg2">
                    <a:lumMod val="50000"/>
                  </a:schemeClr>
                </a:solidFill>
              </a:rPr>
              <a:t>th</a:t>
            </a:r>
            <a:r>
              <a:rPr lang="en-CA" sz="700" dirty="0">
                <a:solidFill>
                  <a:schemeClr val="bg2">
                    <a:lumMod val="50000"/>
                  </a:schemeClr>
                </a:solidFill>
              </a:rPr>
              <a:t> 2013; </a:t>
            </a:r>
            <a:r>
              <a:rPr lang="en-CA" sz="700" dirty="0" err="1">
                <a:solidFill>
                  <a:schemeClr val="bg2">
                    <a:lumMod val="50000"/>
                  </a:schemeClr>
                </a:solidFill>
              </a:rPr>
              <a:t>Brinda</a:t>
            </a:r>
            <a:r>
              <a:rPr lang="en-CA" sz="700" dirty="0">
                <a:solidFill>
                  <a:schemeClr val="bg2">
                    <a:lumMod val="50000"/>
                  </a:schemeClr>
                </a:solidFill>
              </a:rPr>
              <a:t> Karat ‘Insightful and path-breaking’ </a:t>
            </a:r>
            <a:r>
              <a:rPr lang="en-CA" sz="700" i="1" dirty="0">
                <a:solidFill>
                  <a:schemeClr val="bg2">
                    <a:lumMod val="50000"/>
                  </a:schemeClr>
                </a:solidFill>
              </a:rPr>
              <a:t>The Hindu, </a:t>
            </a:r>
            <a:r>
              <a:rPr lang="en-CA" sz="700" dirty="0">
                <a:solidFill>
                  <a:schemeClr val="bg2">
                    <a:lumMod val="50000"/>
                  </a:schemeClr>
                </a:solidFill>
              </a:rPr>
              <a:t>January 28</a:t>
            </a:r>
            <a:r>
              <a:rPr lang="en-CA" sz="700" baseline="30000" dirty="0">
                <a:solidFill>
                  <a:schemeClr val="bg2">
                    <a:lumMod val="50000"/>
                  </a:schemeClr>
                </a:solidFill>
              </a:rPr>
              <a:t>th</a:t>
            </a:r>
            <a:r>
              <a:rPr lang="en-CA" sz="700" dirty="0">
                <a:solidFill>
                  <a:schemeClr val="bg2">
                    <a:lumMod val="50000"/>
                  </a:schemeClr>
                </a:solidFill>
              </a:rPr>
              <a:t> 2013  </a:t>
            </a:r>
            <a:r>
              <a:rPr lang="en-CA" sz="700" u="sng" dirty="0">
                <a:solidFill>
                  <a:schemeClr val="bg2">
                    <a:lumMod val="50000"/>
                  </a:schemeClr>
                </a:solidFill>
                <a:hlinkClick r:id="rId2"/>
              </a:rPr>
              <a:t>http://www.thehindu.com</a:t>
            </a:r>
            <a:r>
              <a:rPr lang="en-CA" sz="700" dirty="0">
                <a:solidFill>
                  <a:schemeClr val="bg2">
                    <a:lumMod val="50000"/>
                  </a:schemeClr>
                </a:solidFill>
              </a:rPr>
              <a:t> </a:t>
            </a:r>
            <a:endParaRPr lang="en-US" sz="700" dirty="0">
              <a:solidFill>
                <a:schemeClr val="bg2">
                  <a:lumMod val="50000"/>
                </a:schemeClr>
              </a:solidFill>
            </a:endParaRPr>
          </a:p>
          <a:p>
            <a:r>
              <a:rPr lang="en-GB" sz="700" baseline="30000" dirty="0">
                <a:solidFill>
                  <a:schemeClr val="bg2">
                    <a:lumMod val="50000"/>
                  </a:schemeClr>
                </a:solidFill>
              </a:rPr>
              <a:t>3</a:t>
            </a:r>
            <a:r>
              <a:rPr lang="en-GB" sz="700" dirty="0" smtClean="0">
                <a:solidFill>
                  <a:schemeClr val="bg2">
                    <a:lumMod val="50000"/>
                  </a:schemeClr>
                </a:solidFill>
              </a:rPr>
              <a:t>NWAC</a:t>
            </a:r>
            <a:r>
              <a:rPr lang="en-GB" sz="700" dirty="0">
                <a:solidFill>
                  <a:schemeClr val="bg2">
                    <a:lumMod val="50000"/>
                  </a:schemeClr>
                </a:solidFill>
              </a:rPr>
              <a:t>. 2010. </a:t>
            </a:r>
            <a:r>
              <a:rPr lang="en-GB" sz="700" i="1" dirty="0">
                <a:solidFill>
                  <a:schemeClr val="bg2">
                    <a:lumMod val="50000"/>
                  </a:schemeClr>
                </a:solidFill>
              </a:rPr>
              <a:t>What Their Stories Tell Us: Research Findings from the Sisters in Spirit Initiative</a:t>
            </a:r>
            <a:r>
              <a:rPr lang="en-GB" sz="700" dirty="0">
                <a:solidFill>
                  <a:schemeClr val="bg2">
                    <a:lumMod val="50000"/>
                  </a:schemeClr>
                </a:solidFill>
              </a:rPr>
              <a:t>. Ottawa: Native Women’s Association of Canada. </a:t>
            </a:r>
            <a:r>
              <a:rPr lang="en-GB" sz="700" u="sng" dirty="0">
                <a:solidFill>
                  <a:schemeClr val="bg2">
                    <a:lumMod val="50000"/>
                  </a:schemeClr>
                </a:solidFill>
                <a:hlinkClick r:id="rId3"/>
              </a:rPr>
              <a:t>http://</a:t>
            </a:r>
            <a:r>
              <a:rPr lang="en-GB" sz="700" u="sng" dirty="0" smtClean="0">
                <a:solidFill>
                  <a:schemeClr val="bg2">
                    <a:lumMod val="50000"/>
                  </a:schemeClr>
                </a:solidFill>
                <a:hlinkClick r:id="rId3"/>
              </a:rPr>
              <a:t>www.nwac.ca/sites/default/files/reports/2010_NWAC_SIS_Report_EN.pdf</a:t>
            </a:r>
            <a:r>
              <a:rPr lang="en-GB" sz="700" u="sng" dirty="0" smtClean="0">
                <a:solidFill>
                  <a:schemeClr val="bg2">
                    <a:lumMod val="50000"/>
                  </a:schemeClr>
                </a:solidFill>
              </a:rPr>
              <a:t>  </a:t>
            </a:r>
            <a:endParaRPr lang="en-US" sz="700" dirty="0">
              <a:solidFill>
                <a:schemeClr val="bg2">
                  <a:lumMod val="50000"/>
                </a:schemeClr>
              </a:solidFill>
            </a:endParaRPr>
          </a:p>
          <a:p>
            <a:r>
              <a:rPr lang="en-CA" sz="700" baseline="30000" dirty="0" smtClean="0">
                <a:solidFill>
                  <a:schemeClr val="bg2">
                    <a:lumMod val="50000"/>
                  </a:schemeClr>
                </a:solidFill>
              </a:rPr>
              <a:t>4</a:t>
            </a:r>
            <a:r>
              <a:rPr lang="en-CA" sz="700" dirty="0" smtClean="0">
                <a:solidFill>
                  <a:schemeClr val="bg2">
                    <a:lumMod val="50000"/>
                  </a:schemeClr>
                </a:solidFill>
              </a:rPr>
              <a:t>Planty</a:t>
            </a:r>
            <a:r>
              <a:rPr lang="en-CA" sz="700" dirty="0">
                <a:solidFill>
                  <a:schemeClr val="bg2">
                    <a:lumMod val="50000"/>
                  </a:schemeClr>
                </a:solidFill>
              </a:rPr>
              <a:t>, M. and Langton, L. et al. (2013) </a:t>
            </a:r>
            <a:r>
              <a:rPr lang="en-CA" sz="700" i="1" dirty="0">
                <a:solidFill>
                  <a:schemeClr val="bg2">
                    <a:lumMod val="50000"/>
                  </a:schemeClr>
                </a:solidFill>
              </a:rPr>
              <a:t>Female Victims of Sexual Violence 1994-2010.</a:t>
            </a:r>
            <a:r>
              <a:rPr lang="en-CA" sz="700" dirty="0">
                <a:solidFill>
                  <a:schemeClr val="bg2">
                    <a:lumMod val="50000"/>
                  </a:schemeClr>
                </a:solidFill>
              </a:rPr>
              <a:t> Special Report March, US Department of Justice, Bureau of Justice Statistics; </a:t>
            </a:r>
            <a:r>
              <a:rPr lang="en-CA" sz="700" dirty="0" err="1">
                <a:solidFill>
                  <a:schemeClr val="bg2">
                    <a:lumMod val="50000"/>
                  </a:schemeClr>
                </a:solidFill>
              </a:rPr>
              <a:t>Luo</a:t>
            </a:r>
            <a:r>
              <a:rPr lang="en-CA" sz="700" dirty="0">
                <a:solidFill>
                  <a:schemeClr val="bg2">
                    <a:lumMod val="50000"/>
                  </a:schemeClr>
                </a:solidFill>
              </a:rPr>
              <a:t>, M. ‘Ruled a threat to family, but allowed to keep guns.’ </a:t>
            </a:r>
            <a:r>
              <a:rPr lang="en-CA" sz="700" i="1" dirty="0">
                <a:solidFill>
                  <a:schemeClr val="bg2">
                    <a:lumMod val="50000"/>
                  </a:schemeClr>
                </a:solidFill>
              </a:rPr>
              <a:t>The New York Times</a:t>
            </a:r>
            <a:r>
              <a:rPr lang="en-CA" sz="700" dirty="0">
                <a:solidFill>
                  <a:schemeClr val="bg2">
                    <a:lumMod val="50000"/>
                  </a:schemeClr>
                </a:solidFill>
              </a:rPr>
              <a:t>, March 17</a:t>
            </a:r>
            <a:r>
              <a:rPr lang="en-CA" sz="700" baseline="30000" dirty="0">
                <a:solidFill>
                  <a:schemeClr val="bg2">
                    <a:lumMod val="50000"/>
                  </a:schemeClr>
                </a:solidFill>
              </a:rPr>
              <a:t>th</a:t>
            </a:r>
            <a:r>
              <a:rPr lang="en-CA" sz="700" dirty="0">
                <a:solidFill>
                  <a:schemeClr val="bg2">
                    <a:lumMod val="50000"/>
                  </a:schemeClr>
                </a:solidFill>
              </a:rPr>
              <a:t> 2013. </a:t>
            </a:r>
            <a:r>
              <a:rPr lang="en-CA" sz="700" u="sng" dirty="0">
                <a:solidFill>
                  <a:schemeClr val="bg2">
                    <a:lumMod val="50000"/>
                  </a:schemeClr>
                </a:solidFill>
                <a:hlinkClick r:id="rId4"/>
              </a:rPr>
              <a:t>http://www.nytimes.com/2013/03/18/us/facing-protective-orders-and-allowed-to-keep-guns</a:t>
            </a:r>
            <a:r>
              <a:rPr lang="en-CA" sz="700" dirty="0">
                <a:solidFill>
                  <a:schemeClr val="bg2">
                    <a:lumMod val="50000"/>
                  </a:schemeClr>
                </a:solidFill>
              </a:rPr>
              <a:t> ; </a:t>
            </a:r>
            <a:r>
              <a:rPr lang="it-CH" sz="700" dirty="0">
                <a:solidFill>
                  <a:schemeClr val="bg2">
                    <a:lumMod val="50000"/>
                  </a:schemeClr>
                </a:solidFill>
              </a:rPr>
              <a:t>Statistics Canada. 2011. </a:t>
            </a:r>
            <a:r>
              <a:rPr lang="it-CH" sz="700" i="1" dirty="0">
                <a:solidFill>
                  <a:schemeClr val="bg2">
                    <a:lumMod val="50000"/>
                  </a:schemeClr>
                </a:solidFill>
              </a:rPr>
              <a:t>Family Violence in Canada: A Statistical Profile</a:t>
            </a:r>
            <a:r>
              <a:rPr lang="it-CH" sz="700" dirty="0">
                <a:solidFill>
                  <a:schemeClr val="bg2">
                    <a:lumMod val="50000"/>
                  </a:schemeClr>
                </a:solidFill>
              </a:rPr>
              <a:t>. Catalogue No. 85-224-X. </a:t>
            </a:r>
            <a:r>
              <a:rPr lang="en-GB" sz="700" dirty="0">
                <a:solidFill>
                  <a:schemeClr val="bg2">
                    <a:lumMod val="50000"/>
                  </a:schemeClr>
                </a:solidFill>
              </a:rPr>
              <a:t>Ottawa: Statistics Canada; UNODC. 2011. </a:t>
            </a:r>
            <a:r>
              <a:rPr lang="en-GB" sz="700" i="1" dirty="0">
                <a:solidFill>
                  <a:schemeClr val="bg2">
                    <a:lumMod val="50000"/>
                  </a:schemeClr>
                </a:solidFill>
              </a:rPr>
              <a:t>2011 Global Study on Homicide. Trends, Contexts, Data. </a:t>
            </a:r>
            <a:r>
              <a:rPr lang="en-GB" sz="700" dirty="0">
                <a:solidFill>
                  <a:schemeClr val="bg2">
                    <a:lumMod val="50000"/>
                  </a:schemeClr>
                </a:solidFill>
              </a:rPr>
              <a:t>Vienna: UNODC p.58</a:t>
            </a:r>
            <a:r>
              <a:rPr lang="en-GB" sz="700" dirty="0" smtClean="0">
                <a:solidFill>
                  <a:schemeClr val="bg2">
                    <a:lumMod val="50000"/>
                  </a:schemeClr>
                </a:solidFill>
              </a:rPr>
              <a:t>.</a:t>
            </a:r>
            <a:r>
              <a:rPr lang="en-CA" sz="700" dirty="0">
                <a:solidFill>
                  <a:schemeClr val="bg2">
                    <a:lumMod val="50000"/>
                  </a:schemeClr>
                </a:solidFill>
              </a:rPr>
              <a:t> </a:t>
            </a:r>
            <a:endParaRPr lang="en-US" sz="700" dirty="0">
              <a:solidFill>
                <a:schemeClr val="bg2">
                  <a:lumMod val="50000"/>
                </a:schemeClr>
              </a:solidFill>
            </a:endParaRPr>
          </a:p>
          <a:p>
            <a:r>
              <a:rPr lang="en-CA" sz="700" i="1" baseline="30000" dirty="0" smtClean="0">
                <a:solidFill>
                  <a:schemeClr val="bg2">
                    <a:lumMod val="50000"/>
                  </a:schemeClr>
                </a:solidFill>
              </a:rPr>
              <a:t>5</a:t>
            </a:r>
            <a:r>
              <a:rPr lang="en-CA" sz="700" i="1" dirty="0" smtClean="0">
                <a:solidFill>
                  <a:schemeClr val="bg2">
                    <a:lumMod val="50000"/>
                  </a:schemeClr>
                </a:solidFill>
              </a:rPr>
              <a:t>Building </a:t>
            </a:r>
            <a:r>
              <a:rPr lang="en-CA" sz="700" i="1" dirty="0">
                <a:solidFill>
                  <a:schemeClr val="bg2">
                    <a:lumMod val="50000"/>
                  </a:schemeClr>
                </a:solidFill>
              </a:rPr>
              <a:t>Inclusive Cities: Women’s Safety and the Right to the City</a:t>
            </a:r>
            <a:r>
              <a:rPr lang="en-CA" sz="700" dirty="0">
                <a:solidFill>
                  <a:schemeClr val="bg2">
                    <a:lumMod val="50000"/>
                  </a:schemeClr>
                </a:solidFill>
              </a:rPr>
              <a:t> (2012). Edited by Caroline </a:t>
            </a:r>
            <a:r>
              <a:rPr lang="en-CA" sz="700" dirty="0" err="1">
                <a:solidFill>
                  <a:schemeClr val="bg2">
                    <a:lumMod val="50000"/>
                  </a:schemeClr>
                </a:solidFill>
              </a:rPr>
              <a:t>Whitzman</a:t>
            </a:r>
            <a:r>
              <a:rPr lang="en-CA" sz="700" dirty="0">
                <a:solidFill>
                  <a:schemeClr val="bg2">
                    <a:lumMod val="50000"/>
                  </a:schemeClr>
                </a:solidFill>
              </a:rPr>
              <a:t>, Crystal Legacy, Caroline Andrew, Fran </a:t>
            </a:r>
            <a:r>
              <a:rPr lang="en-CA" sz="700" dirty="0" err="1">
                <a:solidFill>
                  <a:schemeClr val="bg2">
                    <a:lumMod val="50000"/>
                  </a:schemeClr>
                </a:solidFill>
              </a:rPr>
              <a:t>Kladowsky</a:t>
            </a:r>
            <a:r>
              <a:rPr lang="en-CA" sz="700" dirty="0">
                <a:solidFill>
                  <a:schemeClr val="bg2">
                    <a:lumMod val="50000"/>
                  </a:schemeClr>
                </a:solidFill>
              </a:rPr>
              <a:t>, Margaret Shaw and </a:t>
            </a:r>
            <a:r>
              <a:rPr lang="en-CA" sz="700" dirty="0" err="1">
                <a:solidFill>
                  <a:schemeClr val="bg2">
                    <a:lumMod val="50000"/>
                  </a:schemeClr>
                </a:solidFill>
              </a:rPr>
              <a:t>Kalpana</a:t>
            </a:r>
            <a:r>
              <a:rPr lang="en-CA" sz="700" dirty="0">
                <a:solidFill>
                  <a:schemeClr val="bg2">
                    <a:lumMod val="50000"/>
                  </a:schemeClr>
                </a:solidFill>
              </a:rPr>
              <a:t> </a:t>
            </a:r>
            <a:r>
              <a:rPr lang="en-CA" sz="700" dirty="0" err="1">
                <a:solidFill>
                  <a:schemeClr val="bg2">
                    <a:lumMod val="50000"/>
                  </a:schemeClr>
                </a:solidFill>
              </a:rPr>
              <a:t>Viswanath</a:t>
            </a:r>
            <a:r>
              <a:rPr lang="en-CA" sz="700" dirty="0">
                <a:solidFill>
                  <a:schemeClr val="bg2">
                    <a:lumMod val="50000"/>
                  </a:schemeClr>
                </a:solidFill>
              </a:rPr>
              <a:t>. Abington and New York: </a:t>
            </a:r>
            <a:r>
              <a:rPr lang="en-CA" sz="700" dirty="0" err="1">
                <a:solidFill>
                  <a:schemeClr val="bg2">
                    <a:lumMod val="50000"/>
                  </a:schemeClr>
                </a:solidFill>
              </a:rPr>
              <a:t>Earthscan</a:t>
            </a:r>
            <a:r>
              <a:rPr lang="en-CA" sz="700" dirty="0">
                <a:solidFill>
                  <a:schemeClr val="bg2">
                    <a:lumMod val="50000"/>
                  </a:schemeClr>
                </a:solidFill>
              </a:rPr>
              <a:t> </a:t>
            </a:r>
            <a:r>
              <a:rPr lang="en-CA" sz="700" dirty="0" err="1">
                <a:solidFill>
                  <a:schemeClr val="bg2">
                    <a:lumMod val="50000"/>
                  </a:schemeClr>
                </a:solidFill>
              </a:rPr>
              <a:t>Routledge</a:t>
            </a:r>
            <a:r>
              <a:rPr lang="en-CA" sz="700" dirty="0">
                <a:solidFill>
                  <a:schemeClr val="bg2">
                    <a:lumMod val="50000"/>
                  </a:schemeClr>
                </a:solidFill>
              </a:rPr>
              <a:t>.</a:t>
            </a:r>
            <a:endParaRPr lang="en-US" sz="700" dirty="0">
              <a:solidFill>
                <a:schemeClr val="bg2">
                  <a:lumMod val="50000"/>
                </a:schemeClr>
              </a:solidFill>
            </a:endParaRPr>
          </a:p>
          <a:p>
            <a:r>
              <a:rPr lang="en-CA" sz="1000" dirty="0"/>
              <a:t> </a:t>
            </a:r>
            <a:endParaRPr lang="en-US" sz="1000" dirty="0"/>
          </a:p>
        </p:txBody>
      </p:sp>
      <p:sp>
        <p:nvSpPr>
          <p:cNvPr id="9" name="TextBox 8"/>
          <p:cNvSpPr txBox="1"/>
          <p:nvPr/>
        </p:nvSpPr>
        <p:spPr>
          <a:xfrm>
            <a:off x="304801" y="830759"/>
            <a:ext cx="6248399" cy="892552"/>
          </a:xfrm>
          <a:prstGeom prst="rect">
            <a:avLst/>
          </a:prstGeom>
          <a:noFill/>
        </p:spPr>
        <p:txBody>
          <a:bodyPr wrap="square" rtlCol="0">
            <a:spAutoFit/>
          </a:bodyPr>
          <a:lstStyle/>
          <a:p>
            <a:pPr lvl="0"/>
            <a:r>
              <a:rPr lang="en-US" sz="2000" b="1" dirty="0">
                <a:solidFill>
                  <a:srgbClr val="655E39"/>
                </a:solidFill>
                <a:latin typeface="Lucida Sans Unicode" pitchFamily="34" charset="0"/>
                <a:cs typeface="Lucida Sans Unicode" pitchFamily="34" charset="0"/>
              </a:rPr>
              <a:t>From </a:t>
            </a:r>
            <a:r>
              <a:rPr lang="en-US" sz="2000" b="1" dirty="0" smtClean="0">
                <a:solidFill>
                  <a:srgbClr val="655E39"/>
                </a:solidFill>
                <a:latin typeface="Lucida Sans Unicode" pitchFamily="34" charset="0"/>
                <a:cs typeface="Lucida Sans Unicode" pitchFamily="34" charset="0"/>
              </a:rPr>
              <a:t>Eve-Teasing </a:t>
            </a:r>
            <a:r>
              <a:rPr lang="en-US" sz="2000" b="1" dirty="0">
                <a:solidFill>
                  <a:srgbClr val="655E39"/>
                </a:solidFill>
                <a:latin typeface="Lucida Sans Unicode" pitchFamily="34" charset="0"/>
                <a:cs typeface="Lucida Sans Unicode" pitchFamily="34" charset="0"/>
              </a:rPr>
              <a:t>to </a:t>
            </a:r>
            <a:r>
              <a:rPr lang="en-US" sz="2000" b="1" dirty="0" smtClean="0">
                <a:solidFill>
                  <a:srgbClr val="655E39"/>
                </a:solidFill>
                <a:latin typeface="Lucida Sans Unicode" pitchFamily="34" charset="0"/>
                <a:cs typeface="Lucida Sans Unicode" pitchFamily="34" charset="0"/>
              </a:rPr>
              <a:t>Football Players</a:t>
            </a:r>
            <a:r>
              <a:rPr lang="en-US" sz="2000" b="1" dirty="0">
                <a:solidFill>
                  <a:srgbClr val="655E39"/>
                </a:solidFill>
                <a:latin typeface="Lucida Sans Unicode" pitchFamily="34" charset="0"/>
                <a:cs typeface="Lucida Sans Unicode" pitchFamily="34" charset="0"/>
              </a:rPr>
              <a:t>: </a:t>
            </a:r>
          </a:p>
          <a:p>
            <a:pPr lvl="0"/>
            <a:r>
              <a:rPr lang="en-US" sz="2000" b="1" dirty="0">
                <a:solidFill>
                  <a:srgbClr val="655E39"/>
                </a:solidFill>
                <a:latin typeface="Lucida Sans Unicode" pitchFamily="34" charset="0"/>
                <a:cs typeface="Lucida Sans Unicode" pitchFamily="34" charset="0"/>
              </a:rPr>
              <a:t>Women’s </a:t>
            </a:r>
            <a:r>
              <a:rPr lang="en-US" sz="2000" b="1" dirty="0" smtClean="0">
                <a:solidFill>
                  <a:srgbClr val="655E39"/>
                </a:solidFill>
                <a:latin typeface="Lucida Sans Unicode" pitchFamily="34" charset="0"/>
                <a:cs typeface="Lucida Sans Unicode" pitchFamily="34" charset="0"/>
              </a:rPr>
              <a:t>Safety </a:t>
            </a:r>
            <a:r>
              <a:rPr lang="en-US" sz="2000" b="1" dirty="0">
                <a:solidFill>
                  <a:srgbClr val="655E39"/>
                </a:solidFill>
                <a:latin typeface="Lucida Sans Unicode" pitchFamily="34" charset="0"/>
                <a:cs typeface="Lucida Sans Unicode" pitchFamily="34" charset="0"/>
              </a:rPr>
              <a:t>in </a:t>
            </a:r>
            <a:r>
              <a:rPr lang="en-US" sz="2000" b="1" dirty="0" smtClean="0">
                <a:solidFill>
                  <a:srgbClr val="655E39"/>
                </a:solidFill>
                <a:latin typeface="Lucida Sans Unicode" pitchFamily="34" charset="0"/>
                <a:cs typeface="Lucida Sans Unicode" pitchFamily="34" charset="0"/>
              </a:rPr>
              <a:t>International Perspective</a:t>
            </a:r>
            <a:endParaRPr lang="en-US" sz="2000" b="1" dirty="0">
              <a:solidFill>
                <a:srgbClr val="655E39"/>
              </a:solidFill>
              <a:latin typeface="Lucida Sans Unicode" pitchFamily="34" charset="0"/>
              <a:cs typeface="Lucida Sans Unicode" pitchFamily="34" charset="0"/>
            </a:endParaRPr>
          </a:p>
          <a:p>
            <a:pPr lvl="0"/>
            <a:r>
              <a:rPr lang="en-US" sz="1000" b="1" i="1" dirty="0">
                <a:solidFill>
                  <a:srgbClr val="454027"/>
                </a:solidFill>
                <a:latin typeface="Lucida Sans Unicode" pitchFamily="34" charset="0"/>
                <a:cs typeface="Lucida Sans Unicode" pitchFamily="34" charset="0"/>
              </a:rPr>
              <a:t>(Continued)</a:t>
            </a:r>
            <a:endParaRPr lang="en-US" sz="1000" i="1" dirty="0">
              <a:solidFill>
                <a:srgbClr val="454027"/>
              </a:solidFill>
              <a:latin typeface="Lucida Sans Unicode" pitchFamily="34" charset="0"/>
              <a:cs typeface="Lucida Sans Unicode" pitchFamily="34" charset="0"/>
            </a:endParaRPr>
          </a:p>
        </p:txBody>
      </p:sp>
      <p:sp>
        <p:nvSpPr>
          <p:cNvPr id="10" name="TextBox 9"/>
          <p:cNvSpPr txBox="1"/>
          <p:nvPr/>
        </p:nvSpPr>
        <p:spPr>
          <a:xfrm>
            <a:off x="419100" y="5510117"/>
            <a:ext cx="6019800" cy="3185487"/>
          </a:xfrm>
          <a:prstGeom prst="rect">
            <a:avLst/>
          </a:prstGeom>
          <a:solidFill>
            <a:schemeClr val="bg2">
              <a:lumMod val="90000"/>
            </a:schemeClr>
          </a:solidFill>
          <a:ln>
            <a:solidFill>
              <a:schemeClr val="tx1"/>
            </a:solidFill>
          </a:ln>
        </p:spPr>
        <p:txBody>
          <a:bodyPr wrap="square" rtlCol="0">
            <a:spAutoFit/>
          </a:bodyPr>
          <a:lstStyle/>
          <a:p>
            <a:r>
              <a:rPr lang="en-US" sz="1400" b="1" dirty="0">
                <a:solidFill>
                  <a:schemeClr val="bg2">
                    <a:lumMod val="50000"/>
                  </a:schemeClr>
                </a:solidFill>
              </a:rPr>
              <a:t>Public Radio International features international Web Discussion</a:t>
            </a:r>
            <a:r>
              <a:rPr lang="en-US" sz="1400" b="1" dirty="0" smtClean="0">
                <a:solidFill>
                  <a:schemeClr val="bg2">
                    <a:lumMod val="50000"/>
                  </a:schemeClr>
                </a:solidFill>
              </a:rPr>
              <a:t>:</a:t>
            </a:r>
          </a:p>
          <a:p>
            <a:r>
              <a:rPr lang="en-US" sz="1400" b="1" dirty="0" smtClean="0"/>
              <a:t>Are </a:t>
            </a:r>
            <a:r>
              <a:rPr lang="en-US" sz="1400" b="1" dirty="0"/>
              <a:t>we in the midst of a global movement for women’s </a:t>
            </a:r>
            <a:r>
              <a:rPr lang="en-US" sz="1400" b="1" dirty="0" smtClean="0"/>
              <a:t>safety?</a:t>
            </a:r>
          </a:p>
          <a:p>
            <a:r>
              <a:rPr lang="en-US" sz="1000" b="1" i="1" dirty="0" smtClean="0"/>
              <a:t>By Jay Albanese, Ph.D.</a:t>
            </a:r>
          </a:p>
          <a:p>
            <a:r>
              <a:rPr lang="en-US" sz="1000" i="1" dirty="0"/>
              <a:t>Virginia Commonwealth </a:t>
            </a:r>
            <a:r>
              <a:rPr lang="en-US" sz="1000" i="1" dirty="0" smtClean="0"/>
              <a:t>University, Richmond</a:t>
            </a:r>
            <a:r>
              <a:rPr lang="en-US" sz="1000" i="1" dirty="0"/>
              <a:t>, </a:t>
            </a:r>
            <a:r>
              <a:rPr lang="en-US" sz="1000" i="1" dirty="0" smtClean="0"/>
              <a:t>Virginia, USA.</a:t>
            </a:r>
          </a:p>
          <a:p>
            <a:endParaRPr lang="en-US" sz="1400" b="1" dirty="0"/>
          </a:p>
          <a:p>
            <a:pPr algn="just"/>
            <a:r>
              <a:rPr lang="en-US" sz="1000" dirty="0" smtClean="0"/>
              <a:t>When </a:t>
            </a:r>
            <a:r>
              <a:rPr lang="en-US" sz="1000" dirty="0"/>
              <a:t>a woman in Delhi was raped and murdered in December, people in India were outraged. But did India’s protesters help galvanize the world? Last month, PRI's 'The World' hosted a Google+ Hangout designed to ask those working in the field to dive into the question: Is this truly a global movement for women’s safety?  The Panel moderator was Jeb Sharp, producer for The World. She is also a longtime correspondent with a focus on human rights.</a:t>
            </a:r>
          </a:p>
          <a:p>
            <a:pPr algn="just"/>
            <a:endParaRPr lang="en-US" sz="1000" dirty="0"/>
          </a:p>
          <a:p>
            <a:pPr algn="just"/>
            <a:r>
              <a:rPr lang="en-US" sz="1000" dirty="0"/>
              <a:t>Joining her were </a:t>
            </a:r>
            <a:r>
              <a:rPr lang="en-US" sz="1000" b="1" dirty="0"/>
              <a:t>Rosemary </a:t>
            </a:r>
            <a:r>
              <a:rPr lang="en-US" sz="1000" b="1" dirty="0" err="1"/>
              <a:t>Barberet</a:t>
            </a:r>
            <a:r>
              <a:rPr lang="en-US" sz="1000" b="1" dirty="0"/>
              <a:t> </a:t>
            </a:r>
            <a:r>
              <a:rPr lang="en-US" sz="1000" dirty="0"/>
              <a:t>a sociology professor at the John Jay College of Criminal Justice and former chair of the ASC Division of International Criminology and member of the ACJS International Section.  Also part of the conversation were representatives from Tsinghua University in Beijing, UC San Diego, the Save </a:t>
            </a:r>
            <a:r>
              <a:rPr lang="en-US" sz="1000" dirty="0" err="1"/>
              <a:t>Wiyabi</a:t>
            </a:r>
            <a:r>
              <a:rPr lang="en-US" sz="1000" dirty="0"/>
              <a:t> Project (an advocacy group), the Women in War Program for Harvard Humanitarian Initiative, the Beijing correspondent for The Word, the social media manager at Public Radio International (PRI).   This discussion lasted 38 minutes and can be found at</a:t>
            </a:r>
          </a:p>
          <a:p>
            <a:pPr algn="just"/>
            <a:r>
              <a:rPr lang="en-US" sz="1000" dirty="0">
                <a:hlinkClick r:id="rId5"/>
              </a:rPr>
              <a:t>http://www.theworld.org/2013/02/discussion-womens-safety</a:t>
            </a:r>
            <a:r>
              <a:rPr lang="en-US" sz="1000" dirty="0" smtClean="0">
                <a:hlinkClick r:id="rId5"/>
              </a:rPr>
              <a:t>/</a:t>
            </a:r>
            <a:r>
              <a:rPr lang="en-US" sz="1000" dirty="0" smtClean="0"/>
              <a:t> </a:t>
            </a:r>
            <a:endParaRPr lang="en-US" sz="1000" dirty="0"/>
          </a:p>
          <a:p>
            <a:pPr algn="just"/>
            <a:endParaRPr lang="en-US" sz="900" dirty="0"/>
          </a:p>
        </p:txBody>
      </p:sp>
      <p:pic>
        <p:nvPicPr>
          <p:cNvPr id="12" name="Picture 11" descr="http://www.theworld.org/wp-content/uploads/Barberet_Rosemary-150x150.jpeg"/>
          <p:cNvPicPr/>
          <p:nvPr/>
        </p:nvPicPr>
        <p:blipFill>
          <a:blip r:embed="rId6" cstate="print">
            <a:extLst>
              <a:ext uri="{BEBA8EAE-BF5A-486C-A8C5-ECC9F3942E4B}">
                <a14:imgProps xmlns:a14="http://schemas.microsoft.com/office/drawing/2010/main" xmlns="">
                  <a14:imgLayer r:embed="rId7">
                    <a14:imgEffect>
                      <a14:saturation sat="0"/>
                    </a14:imgEffect>
                  </a14:imgLayer>
                </a14:imgProps>
              </a:ext>
            </a:extLst>
          </a:blip>
          <a:srcRect/>
          <a:stretch>
            <a:fillRect/>
          </a:stretch>
        </p:blipFill>
        <p:spPr bwMode="auto">
          <a:xfrm>
            <a:off x="5451713" y="5029200"/>
            <a:ext cx="1136173" cy="1047750"/>
          </a:xfrm>
          <a:prstGeom prst="rect">
            <a:avLst/>
          </a:prstGeom>
          <a:ln>
            <a:noFill/>
          </a:ln>
          <a:effectLst>
            <a:outerShdw blurRad="190500" algn="tl" rotWithShape="0">
              <a:srgbClr val="000000">
                <a:alpha val="70000"/>
              </a:srgbClr>
            </a:outerShdw>
          </a:effectLst>
        </p:spPr>
      </p:pic>
      <p:sp>
        <p:nvSpPr>
          <p:cNvPr id="13" name="Text Box 5"/>
          <p:cNvSpPr txBox="1">
            <a:spLocks noChangeArrowheads="1"/>
          </p:cNvSpPr>
          <p:nvPr/>
        </p:nvSpPr>
        <p:spPr bwMode="auto">
          <a:xfrm>
            <a:off x="5451713" y="5929217"/>
            <a:ext cx="1059973" cy="147733"/>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lvl="0" algn="ctr" fontAlgn="base">
              <a:spcBef>
                <a:spcPct val="0"/>
              </a:spcBef>
              <a:spcAft>
                <a:spcPct val="0"/>
              </a:spcAft>
            </a:pPr>
            <a:r>
              <a:rPr lang="en-US" sz="900" b="1" i="1" dirty="0">
                <a:solidFill>
                  <a:schemeClr val="bg1"/>
                </a:solidFill>
                <a:latin typeface="Times New Roman" pitchFamily="18" charset="0"/>
                <a:cs typeface="Arial" pitchFamily="34" charset="0"/>
              </a:rPr>
              <a:t>Rosemary </a:t>
            </a:r>
            <a:r>
              <a:rPr lang="en-US" sz="900" b="1" i="1" dirty="0" err="1">
                <a:solidFill>
                  <a:schemeClr val="bg1"/>
                </a:solidFill>
                <a:latin typeface="Times New Roman" pitchFamily="18" charset="0"/>
                <a:cs typeface="Arial" pitchFamily="34" charset="0"/>
              </a:rPr>
              <a:t>Barberet</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xmlns="" val="312439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8</a:t>
            </a:r>
            <a:endParaRPr lang="en-US" sz="1200" b="1" dirty="0">
              <a:solidFill>
                <a:srgbClr val="655E39"/>
              </a:solidFill>
              <a:latin typeface="Papyrus" pitchFamily="66" charset="0"/>
            </a:endParaRPr>
          </a:p>
        </p:txBody>
      </p:sp>
      <p:sp>
        <p:nvSpPr>
          <p:cNvPr id="11" name="TextBox 10"/>
          <p:cNvSpPr txBox="1"/>
          <p:nvPr/>
        </p:nvSpPr>
        <p:spPr>
          <a:xfrm>
            <a:off x="304801" y="838200"/>
            <a:ext cx="6172199" cy="1477328"/>
          </a:xfrm>
          <a:prstGeom prst="rect">
            <a:avLst/>
          </a:prstGeom>
          <a:noFill/>
        </p:spPr>
        <p:txBody>
          <a:bodyPr wrap="square" rtlCol="0">
            <a:spAutoFit/>
          </a:bodyPr>
          <a:lstStyle/>
          <a:p>
            <a:pPr lvl="0"/>
            <a:r>
              <a:rPr lang="en-US" sz="2000" b="1" spc="-150" dirty="0">
                <a:latin typeface="Lucida Sans Unicode" pitchFamily="34" charset="0"/>
                <a:cs typeface="Lucida Sans Unicode" pitchFamily="34" charset="0"/>
              </a:rPr>
              <a:t>Labor Trafficking </a:t>
            </a:r>
            <a:r>
              <a:rPr lang="en-US" sz="2000" b="1" spc="-150" dirty="0" smtClean="0">
                <a:latin typeface="Lucida Sans Unicode" pitchFamily="34" charset="0"/>
                <a:cs typeface="Lucida Sans Unicode" pitchFamily="34" charset="0"/>
              </a:rPr>
              <a:t>Study:</a:t>
            </a:r>
            <a:endParaRPr lang="en-US" sz="2000" b="1" spc="-150" dirty="0">
              <a:latin typeface="Lucida Sans Unicode" pitchFamily="34" charset="0"/>
              <a:cs typeface="Lucida Sans Unicode" pitchFamily="34" charset="0"/>
            </a:endParaRPr>
          </a:p>
          <a:p>
            <a:pPr lvl="0"/>
            <a:r>
              <a:rPr lang="en-US" sz="2000" b="1" dirty="0">
                <a:solidFill>
                  <a:srgbClr val="655E39"/>
                </a:solidFill>
                <a:latin typeface="Lucida Sans Unicode" pitchFamily="34" charset="0"/>
                <a:cs typeface="Lucida Sans Unicode" pitchFamily="34" charset="0"/>
              </a:rPr>
              <a:t>How </a:t>
            </a:r>
            <a:r>
              <a:rPr lang="en-US" sz="2000" b="1" dirty="0" smtClean="0">
                <a:solidFill>
                  <a:srgbClr val="655E39"/>
                </a:solidFill>
                <a:latin typeface="Lucida Sans Unicode" pitchFamily="34" charset="0"/>
                <a:cs typeface="Lucida Sans Unicode" pitchFamily="34" charset="0"/>
              </a:rPr>
              <a:t>a Field Researcher </a:t>
            </a:r>
            <a:r>
              <a:rPr lang="en-US" sz="2000" b="1" dirty="0">
                <a:solidFill>
                  <a:srgbClr val="655E39"/>
                </a:solidFill>
                <a:latin typeface="Lucida Sans Unicode" pitchFamily="34" charset="0"/>
                <a:cs typeface="Lucida Sans Unicode" pitchFamily="34" charset="0"/>
              </a:rPr>
              <a:t>in </a:t>
            </a:r>
            <a:r>
              <a:rPr lang="en-US" sz="2000" b="1" dirty="0" smtClean="0">
                <a:solidFill>
                  <a:srgbClr val="655E39"/>
                </a:solidFill>
                <a:latin typeface="Lucida Sans Unicode" pitchFamily="34" charset="0"/>
                <a:cs typeface="Lucida Sans Unicode" pitchFamily="34" charset="0"/>
              </a:rPr>
              <a:t>Criminal Justice Got Invited </a:t>
            </a:r>
            <a:r>
              <a:rPr lang="en-US" sz="2000" b="1" dirty="0">
                <a:solidFill>
                  <a:srgbClr val="655E39"/>
                </a:solidFill>
                <a:latin typeface="Lucida Sans Unicode" pitchFamily="34" charset="0"/>
                <a:cs typeface="Lucida Sans Unicode" pitchFamily="34" charset="0"/>
              </a:rPr>
              <a:t>to the White House</a:t>
            </a:r>
          </a:p>
          <a:p>
            <a:pPr lvl="0"/>
            <a:r>
              <a:rPr lang="en-US" sz="1000" b="1" i="1" dirty="0" smtClean="0">
                <a:latin typeface="Lucida Sans Unicode" pitchFamily="34" charset="0"/>
                <a:cs typeface="Lucida Sans Unicode" pitchFamily="34" charset="0"/>
              </a:rPr>
              <a:t>By Jay Albanese, Ph.D. </a:t>
            </a:r>
          </a:p>
          <a:p>
            <a:pPr lvl="0"/>
            <a:r>
              <a:rPr lang="en-US" sz="1000" i="1" dirty="0" smtClean="0">
                <a:latin typeface="Lucida Sans Unicode" pitchFamily="34" charset="0"/>
                <a:cs typeface="Lucida Sans Unicode" pitchFamily="34" charset="0"/>
              </a:rPr>
              <a:t>Virginia </a:t>
            </a:r>
            <a:r>
              <a:rPr lang="en-US" sz="1000" i="1" dirty="0">
                <a:latin typeface="Lucida Sans Unicode" pitchFamily="34" charset="0"/>
                <a:cs typeface="Lucida Sans Unicode" pitchFamily="34" charset="0"/>
              </a:rPr>
              <a:t>Commonwealth University, Richmond, Virginia, USA.</a:t>
            </a:r>
          </a:p>
          <a:p>
            <a:pPr lvl="0"/>
            <a:endParaRPr lang="en-US" sz="1000" b="1" i="1" dirty="0">
              <a:latin typeface="Lucida Sans Unicode" pitchFamily="34" charset="0"/>
              <a:cs typeface="Lucida Sans Unicode" pitchFamily="34" charset="0"/>
            </a:endParaRPr>
          </a:p>
        </p:txBody>
      </p:sp>
      <p:sp>
        <p:nvSpPr>
          <p:cNvPr id="4" name="TextBox 3"/>
          <p:cNvSpPr txBox="1"/>
          <p:nvPr/>
        </p:nvSpPr>
        <p:spPr>
          <a:xfrm>
            <a:off x="2459602" y="2209800"/>
            <a:ext cx="3894815" cy="1446550"/>
          </a:xfrm>
          <a:prstGeom prst="rect">
            <a:avLst/>
          </a:prstGeom>
          <a:noFill/>
        </p:spPr>
        <p:txBody>
          <a:bodyPr wrap="square" rtlCol="0">
            <a:spAutoFit/>
          </a:bodyPr>
          <a:lstStyle/>
          <a:p>
            <a:pPr algn="just"/>
            <a:r>
              <a:rPr lang="en-US" sz="1100" dirty="0">
                <a:latin typeface="Lucida Sans Unicode" pitchFamily="34" charset="0"/>
                <a:cs typeface="Lucida Sans Unicode" pitchFamily="34" charset="0"/>
              </a:rPr>
              <a:t>Sheldon X. Zhang, a sociologist at San Diego State University, who describes himself as a field researcher, used an NIJ grant to develop an estimate of the extent of labor trafficking, an often overlooked type of trafficking in human beings. According to his findings, approximately 38,000 unauthorized Spanish-speaking victims of human trafficking work in San Diego County, California. </a:t>
            </a:r>
          </a:p>
        </p:txBody>
      </p:sp>
      <p:sp>
        <p:nvSpPr>
          <p:cNvPr id="14" name="TextBox 13"/>
          <p:cNvSpPr txBox="1"/>
          <p:nvPr/>
        </p:nvSpPr>
        <p:spPr>
          <a:xfrm>
            <a:off x="218660" y="3766349"/>
            <a:ext cx="6258339" cy="5301451"/>
          </a:xfrm>
          <a:prstGeom prst="rect">
            <a:avLst/>
          </a:prstGeom>
          <a:noFill/>
        </p:spPr>
        <p:txBody>
          <a:bodyPr wrap="square" rtlCol="0">
            <a:spAutoFit/>
          </a:bodyPr>
          <a:lstStyle/>
          <a:p>
            <a:pPr algn="just">
              <a:spcAft>
                <a:spcPts val="300"/>
              </a:spcAft>
            </a:pPr>
            <a:r>
              <a:rPr lang="en-US" sz="900" dirty="0">
                <a:latin typeface="Lucida Sans Unicode" pitchFamily="34" charset="0"/>
                <a:cs typeface="Lucida Sans Unicode" pitchFamily="34" charset="0"/>
              </a:rPr>
              <a:t>These workers, representing 31 percent of unauthorized Spanish-speaking workers in the county, have experienced an incident that meets the official definition of human trafficking. The analysis estimates that of the approximately 174,240 unauthorized Mexicans in San Diego County, about 124,460 are in the labor market</a:t>
            </a:r>
            <a:r>
              <a:rPr lang="en-US" sz="900" dirty="0" smtClean="0">
                <a:latin typeface="Lucida Sans Unicode" pitchFamily="34" charset="0"/>
                <a:cs typeface="Lucida Sans Unicode" pitchFamily="34" charset="0"/>
              </a:rPr>
              <a:t>.</a:t>
            </a:r>
          </a:p>
          <a:p>
            <a:pPr algn="just"/>
            <a:r>
              <a:rPr lang="en-US" sz="900" dirty="0" smtClean="0">
                <a:latin typeface="Lucida Sans Unicode" pitchFamily="34" charset="0"/>
                <a:cs typeface="Lucida Sans Unicode" pitchFamily="34" charset="0"/>
              </a:rPr>
              <a:t>The </a:t>
            </a:r>
            <a:r>
              <a:rPr lang="en-US" sz="900" dirty="0">
                <a:latin typeface="Lucida Sans Unicode" pitchFamily="34" charset="0"/>
                <a:cs typeface="Lucida Sans Unicode" pitchFamily="34" charset="0"/>
              </a:rPr>
              <a:t>definition of human trafficking used in the study is based on U.S. statutes as operationalized by the State Department and the Department of Health and Human Services. Dr. Zhang was quick to point out the tremendous challenge in developing consistent indicators to assess the scope of labor trafficking, and his San Diego study represents only one such attempt for other researchers to critique and improve upon. </a:t>
            </a:r>
          </a:p>
          <a:p>
            <a:pPr algn="just"/>
            <a:r>
              <a:rPr lang="en-US" sz="900" dirty="0">
                <a:latin typeface="Lucida Sans Unicode" pitchFamily="34" charset="0"/>
                <a:cs typeface="Lucida Sans Unicode" pitchFamily="34" charset="0"/>
              </a:rPr>
              <a:t>The study identified the six largest labor sectors where unauthorized workers were most likely to find jobs in: Agriculture, Construction, Landscaping, Janitorial/cleaning services, Food processing, and Manufacturing. The industries with the highest numbers of violations were construction, food processing and janitorial/cleaning. </a:t>
            </a:r>
          </a:p>
          <a:p>
            <a:pPr algn="just">
              <a:spcAft>
                <a:spcPts val="300"/>
              </a:spcAft>
            </a:pPr>
            <a:r>
              <a:rPr lang="en-US" sz="900" dirty="0">
                <a:latin typeface="Lucida Sans Unicode" pitchFamily="34" charset="0"/>
                <a:cs typeface="Lucida Sans Unicode" pitchFamily="34" charset="0"/>
              </a:rPr>
              <a:t>The researchers were unable to ascertain as to why agriculture had the lowest level of victimization, perhaps because the insulated and close-knit network of migrant farm workers in northern San Diego County serves as a protective factor against such victimization.</a:t>
            </a:r>
          </a:p>
          <a:p>
            <a:pPr algn="just">
              <a:spcAft>
                <a:spcPts val="300"/>
              </a:spcAft>
            </a:pPr>
            <a:r>
              <a:rPr lang="en-US" sz="900" dirty="0">
                <a:latin typeface="Lucida Sans Unicode" pitchFamily="34" charset="0"/>
                <a:cs typeface="Lucida Sans Unicode" pitchFamily="34" charset="0"/>
              </a:rPr>
              <a:t>In general, violations and abuses inflicted during transportation appeared to be far less common than those inflicted by employers at the workplace. Of those who traveled with migrant smugglers, six percent reported experiencing violations compared to 28 percent who reported experiencing violations in the workplace. Examples of violations and abuses included laborers who were forbidden to leave their workplace, whose IDs were confiscated, who were forbidden to contact family members, and who were subjected to physical and sexual violence.</a:t>
            </a:r>
          </a:p>
          <a:p>
            <a:pPr algn="just">
              <a:spcAft>
                <a:spcPts val="300"/>
              </a:spcAft>
            </a:pPr>
            <a:r>
              <a:rPr lang="en-US" sz="900" dirty="0">
                <a:latin typeface="Lucida Sans Unicode" pitchFamily="34" charset="0"/>
                <a:cs typeface="Lucida Sans Unicode" pitchFamily="34" charset="0"/>
              </a:rPr>
              <a:t>Because of the importance of this work, Sheldon Zhang was invited to the White House for a one-day conference in December, 2012 on "Strengthening Victim Services for Survivors of Human Trafficking." The meeting was hosted by Tonya Robinson, Special Assistant to the President for Justice &amp; Regulatory Policy for the White House Domestic Policy Council. Senior members of the Department of Justice, State, Labor, and Homeland Security made remarks at the conference. Additional remarks were also made by Tina </a:t>
            </a:r>
            <a:r>
              <a:rPr lang="en-US" sz="900" dirty="0" err="1">
                <a:latin typeface="Lucida Sans Unicode" pitchFamily="34" charset="0"/>
                <a:cs typeface="Lucida Sans Unicode" pitchFamily="34" charset="0"/>
              </a:rPr>
              <a:t>Tchen</a:t>
            </a:r>
            <a:r>
              <a:rPr lang="en-US" sz="900" dirty="0">
                <a:latin typeface="Lucida Sans Unicode" pitchFamily="34" charset="0"/>
                <a:cs typeface="Lucida Sans Unicode" pitchFamily="34" charset="0"/>
              </a:rPr>
              <a:t>, Assistant to the President, Chief of Staff to the First Lady, and Executive Director of the White House Council on Women &amp; Girls, and by George Sheldon, Acting Assistant Secretary for the Administration of Children &amp; Families, Department of Health and Human Services.</a:t>
            </a:r>
          </a:p>
          <a:p>
            <a:pPr algn="just">
              <a:spcAft>
                <a:spcPts val="300"/>
              </a:spcAft>
            </a:pPr>
            <a:r>
              <a:rPr lang="en-US" sz="900" dirty="0">
                <a:latin typeface="Lucida Sans Unicode" pitchFamily="34" charset="0"/>
                <a:cs typeface="Lucida Sans Unicode" pitchFamily="34" charset="0"/>
              </a:rPr>
              <a:t>Dr. Zhang reported his study findings during the conference in a dedicated discussion on research and data issues. The meeting participants were primarily sex trafficking advocacy representatives, and Sheldon was one of the few researchers invited. As Sheldon remarked afterwards, “I did try to inject a voice of reason and emphasized how important it is for any social movements to gain credibility with solid empirical research.” </a:t>
            </a:r>
          </a:p>
          <a:p>
            <a:pPr algn="just"/>
            <a:r>
              <a:rPr lang="en-US" sz="900" dirty="0">
                <a:latin typeface="Lucida Sans Unicode" pitchFamily="34" charset="0"/>
                <a:cs typeface="Lucida Sans Unicode" pitchFamily="34" charset="0"/>
              </a:rPr>
              <a:t>The full study report, Looking for a Hidden Population: Trafficking of Migrant Laborers in San Diego County (153 pages), can be found at https://www.ncjrs.gov/pdffiles1/nij/grants/240223.pdf</a:t>
            </a:r>
          </a:p>
          <a:p>
            <a:pPr algn="just"/>
            <a:endParaRPr lang="en-US" sz="1100" dirty="0">
              <a:latin typeface="Lucida Sans Unicode" pitchFamily="34" charset="0"/>
              <a:cs typeface="Lucida Sans Unicode" pitchFamily="34" charset="0"/>
            </a:endParaRPr>
          </a:p>
        </p:txBody>
      </p:sp>
      <p:pic>
        <p:nvPicPr>
          <p:cNvPr id="5122" name="Picture 2" descr="http://confucius.sdsu.edu/images/faculty/SheldonZhang.jp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colorTemperature colorTemp="5900"/>
                    </a14:imgEffect>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336454" y="2235483"/>
            <a:ext cx="1898526" cy="142211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8" name="Text Box 5"/>
          <p:cNvSpPr txBox="1">
            <a:spLocks noChangeArrowheads="1"/>
          </p:cNvSpPr>
          <p:nvPr/>
        </p:nvSpPr>
        <p:spPr bwMode="auto">
          <a:xfrm>
            <a:off x="728504" y="3508617"/>
            <a:ext cx="1114425" cy="147733"/>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00" b="1" i="1" dirty="0" smtClean="0">
                <a:solidFill>
                  <a:schemeClr val="bg1"/>
                </a:solidFill>
                <a:latin typeface="Times New Roman" pitchFamily="18" charset="0"/>
                <a:cs typeface="Arial" pitchFamily="34" charset="0"/>
              </a:rPr>
              <a:t>Sheldon Zhang</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xmlns="" val="2597195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858000" cy="685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cap="small" dirty="0" smtClean="0">
                <a:solidFill>
                  <a:srgbClr val="655E39"/>
                </a:solidFill>
                <a:latin typeface="SimHei" pitchFamily="49" charset="-122"/>
                <a:ea typeface="SimHei" pitchFamily="49" charset="-122"/>
              </a:rPr>
              <a:t>Inter-News</a:t>
            </a:r>
            <a:endParaRPr lang="en-US" b="1" cap="small" dirty="0">
              <a:solidFill>
                <a:srgbClr val="655E39"/>
              </a:solidFill>
              <a:latin typeface="SimHei" pitchFamily="49" charset="-122"/>
              <a:ea typeface="SimHei" pitchFamily="49" charset="-122"/>
            </a:endParaRPr>
          </a:p>
        </p:txBody>
      </p:sp>
      <p:sp>
        <p:nvSpPr>
          <p:cNvPr id="6" name="TextBox 5"/>
          <p:cNvSpPr txBox="1"/>
          <p:nvPr/>
        </p:nvSpPr>
        <p:spPr>
          <a:xfrm>
            <a:off x="5181600" y="457200"/>
            <a:ext cx="1676400" cy="276999"/>
          </a:xfrm>
          <a:prstGeom prst="rect">
            <a:avLst/>
          </a:prstGeom>
          <a:noFill/>
        </p:spPr>
        <p:txBody>
          <a:bodyPr wrap="square" rtlCol="0">
            <a:spAutoFit/>
          </a:bodyPr>
          <a:lstStyle/>
          <a:p>
            <a:pPr algn="r"/>
            <a:r>
              <a:rPr lang="en-US" sz="1200" b="1" dirty="0" smtClean="0">
                <a:solidFill>
                  <a:srgbClr val="655E39"/>
                </a:solidFill>
                <a:latin typeface="Papyrus" pitchFamily="66" charset="0"/>
              </a:rPr>
              <a:t>Page 9</a:t>
            </a:r>
            <a:endParaRPr lang="en-US" sz="1200" b="1" dirty="0">
              <a:solidFill>
                <a:srgbClr val="655E39"/>
              </a:solidFill>
              <a:latin typeface="Papyrus" pitchFamily="66" charset="0"/>
            </a:endParaRPr>
          </a:p>
        </p:txBody>
      </p:sp>
      <p:sp>
        <p:nvSpPr>
          <p:cNvPr id="11" name="TextBox 10"/>
          <p:cNvSpPr txBox="1"/>
          <p:nvPr/>
        </p:nvSpPr>
        <p:spPr>
          <a:xfrm>
            <a:off x="381000" y="990600"/>
            <a:ext cx="6172199" cy="707886"/>
          </a:xfrm>
          <a:prstGeom prst="rect">
            <a:avLst/>
          </a:prstGeom>
          <a:noFill/>
        </p:spPr>
        <p:txBody>
          <a:bodyPr wrap="square" rtlCol="0">
            <a:spAutoFit/>
          </a:bodyPr>
          <a:lstStyle/>
          <a:p>
            <a:pPr lvl="0"/>
            <a:r>
              <a:rPr lang="en-US" sz="2000" b="1" spc="-150" dirty="0">
                <a:solidFill>
                  <a:srgbClr val="655E39"/>
                </a:solidFill>
                <a:latin typeface="Lucida Sans Unicode" pitchFamily="34" charset="0"/>
                <a:cs typeface="Lucida Sans Unicode" pitchFamily="34" charset="0"/>
              </a:rPr>
              <a:t>Safe </a:t>
            </a:r>
            <a:r>
              <a:rPr lang="en-US" sz="2000" b="1" spc="-150" dirty="0" smtClean="0">
                <a:solidFill>
                  <a:srgbClr val="655E39"/>
                </a:solidFill>
                <a:latin typeface="Lucida Sans Unicode" pitchFamily="34" charset="0"/>
                <a:cs typeface="Lucida Sans Unicode" pitchFamily="34" charset="0"/>
              </a:rPr>
              <a:t>Harbor </a:t>
            </a:r>
            <a:r>
              <a:rPr lang="en-US" sz="2000" b="1" spc="-150" dirty="0">
                <a:solidFill>
                  <a:srgbClr val="655E39"/>
                </a:solidFill>
                <a:latin typeface="Lucida Sans Unicode" pitchFamily="34" charset="0"/>
                <a:cs typeface="Lucida Sans Unicode" pitchFamily="34" charset="0"/>
              </a:rPr>
              <a:t>of </a:t>
            </a:r>
            <a:r>
              <a:rPr lang="en-US" sz="2000" b="1" spc="-150" dirty="0" smtClean="0">
                <a:solidFill>
                  <a:srgbClr val="655E39"/>
                </a:solidFill>
                <a:latin typeface="Lucida Sans Unicode" pitchFamily="34" charset="0"/>
                <a:cs typeface="Lucida Sans Unicode" pitchFamily="34" charset="0"/>
              </a:rPr>
              <a:t>Minors Involved </a:t>
            </a:r>
            <a:r>
              <a:rPr lang="en-US" sz="2000" b="1" spc="-150" dirty="0">
                <a:solidFill>
                  <a:srgbClr val="655E39"/>
                </a:solidFill>
                <a:latin typeface="Lucida Sans Unicode" pitchFamily="34" charset="0"/>
                <a:cs typeface="Lucida Sans Unicode" pitchFamily="34" charset="0"/>
              </a:rPr>
              <a:t>in </a:t>
            </a:r>
            <a:r>
              <a:rPr lang="en-US" sz="2000" b="1" spc="-150" dirty="0" smtClean="0">
                <a:solidFill>
                  <a:srgbClr val="655E39"/>
                </a:solidFill>
                <a:latin typeface="Lucida Sans Unicode" pitchFamily="34" charset="0"/>
                <a:cs typeface="Lucida Sans Unicode" pitchFamily="34" charset="0"/>
              </a:rPr>
              <a:t>Prostitution</a:t>
            </a:r>
          </a:p>
          <a:p>
            <a:pPr lvl="0"/>
            <a:r>
              <a:rPr lang="en-US" sz="1000" b="1" i="1" dirty="0" smtClean="0">
                <a:solidFill>
                  <a:srgbClr val="454027"/>
                </a:solidFill>
                <a:latin typeface="Lucida Sans Unicode" pitchFamily="34" charset="0"/>
                <a:cs typeface="Lucida Sans Unicode" pitchFamily="34" charset="0"/>
              </a:rPr>
              <a:t>By Stephanie </a:t>
            </a:r>
            <a:r>
              <a:rPr lang="en-US" sz="1000" b="1" i="1" dirty="0" err="1" smtClean="0">
                <a:solidFill>
                  <a:srgbClr val="454027"/>
                </a:solidFill>
                <a:latin typeface="Lucida Sans Unicode" pitchFamily="34" charset="0"/>
                <a:cs typeface="Lucida Sans Unicode" pitchFamily="34" charset="0"/>
              </a:rPr>
              <a:t>Fahy</a:t>
            </a:r>
            <a:endParaRPr lang="en-US" sz="1000" b="1" i="1" dirty="0">
              <a:solidFill>
                <a:srgbClr val="454027"/>
              </a:solidFill>
              <a:latin typeface="Lucida Sans Unicode" pitchFamily="34" charset="0"/>
              <a:cs typeface="Lucida Sans Unicode" pitchFamily="34" charset="0"/>
            </a:endParaRPr>
          </a:p>
          <a:p>
            <a:pPr lvl="0"/>
            <a:r>
              <a:rPr lang="en-US" sz="1000" i="1" dirty="0" smtClean="0">
                <a:latin typeface="Lucida Sans Unicode" pitchFamily="34" charset="0"/>
                <a:cs typeface="Lucida Sans Unicode" pitchFamily="34" charset="0"/>
              </a:rPr>
              <a:t>School </a:t>
            </a:r>
            <a:r>
              <a:rPr lang="en-US" sz="1000" i="1" dirty="0">
                <a:latin typeface="Lucida Sans Unicode" pitchFamily="34" charset="0"/>
                <a:cs typeface="Lucida Sans Unicode" pitchFamily="34" charset="0"/>
              </a:rPr>
              <a:t>of Criminology and Criminal </a:t>
            </a:r>
            <a:r>
              <a:rPr lang="en-US" sz="1000" i="1" dirty="0" smtClean="0">
                <a:latin typeface="Lucida Sans Unicode" pitchFamily="34" charset="0"/>
                <a:cs typeface="Lucida Sans Unicode" pitchFamily="34" charset="0"/>
              </a:rPr>
              <a:t>Justice, Boston,  Massachusetts, USA.</a:t>
            </a:r>
            <a:endParaRPr lang="en-US" sz="1000" i="1" dirty="0">
              <a:latin typeface="Lucida Sans Unicode" pitchFamily="34" charset="0"/>
              <a:cs typeface="Lucida Sans Unicode" pitchFamily="34" charset="0"/>
            </a:endParaRPr>
          </a:p>
        </p:txBody>
      </p:sp>
      <p:sp>
        <p:nvSpPr>
          <p:cNvPr id="4" name="TextBox 3"/>
          <p:cNvSpPr txBox="1"/>
          <p:nvPr/>
        </p:nvSpPr>
        <p:spPr>
          <a:xfrm>
            <a:off x="2424545" y="1877829"/>
            <a:ext cx="3962400" cy="2462213"/>
          </a:xfrm>
          <a:prstGeom prst="rect">
            <a:avLst/>
          </a:prstGeom>
          <a:noFill/>
        </p:spPr>
        <p:txBody>
          <a:bodyPr wrap="square" rtlCol="0">
            <a:spAutoFit/>
          </a:bodyPr>
          <a:lstStyle/>
          <a:p>
            <a:pPr algn="just"/>
            <a:r>
              <a:rPr lang="en-US" sz="1100" dirty="0">
                <a:latin typeface="Lucida Sans Unicode" pitchFamily="34" charset="0"/>
                <a:cs typeface="Lucida Sans Unicode" pitchFamily="34" charset="0"/>
              </a:rPr>
              <a:t>Over the past several years some U.S. states have adopted a different approach in their handling of minors involved in prostitution by enacting safe harbor laws.  These laws are designed to recognize prostituted minors as victims in need of treatment as opposed to criminal offenders or delinquents deserving of prosecution and detention.  While prostituted minors are considered sex trafficking victims under federal human trafficking </a:t>
            </a:r>
            <a:r>
              <a:rPr lang="en-US" sz="1100" dirty="0" smtClean="0">
                <a:latin typeface="Lucida Sans Unicode" pitchFamily="34" charset="0"/>
                <a:cs typeface="Lucida Sans Unicode" pitchFamily="34" charset="0"/>
              </a:rPr>
              <a:t>legislation</a:t>
            </a:r>
            <a:r>
              <a:rPr lang="en-US" sz="1100" baseline="30000" dirty="0" smtClean="0">
                <a:latin typeface="Lucida Sans Unicode" pitchFamily="34" charset="0"/>
                <a:cs typeface="Lucida Sans Unicode" pitchFamily="34" charset="0"/>
              </a:rPr>
              <a:t>1</a:t>
            </a:r>
            <a:r>
              <a:rPr lang="en-US" sz="1100" dirty="0" smtClean="0">
                <a:latin typeface="Lucida Sans Unicode" pitchFamily="34" charset="0"/>
                <a:cs typeface="Lucida Sans Unicode" pitchFamily="34" charset="0"/>
              </a:rPr>
              <a:t>,  </a:t>
            </a:r>
            <a:r>
              <a:rPr lang="en-US" sz="1100" dirty="0">
                <a:latin typeface="Lucida Sans Unicode" pitchFamily="34" charset="0"/>
                <a:cs typeface="Lucida Sans Unicode" pitchFamily="34" charset="0"/>
              </a:rPr>
              <a:t>there is a disconnect between the federal law and state prostitution laws, which often do not distinguish between adult and minor prostitutes.  For example, in 2005 a total of 189 individuals under the age of 18 were arrested for prostitution related offenses in the state of New </a:t>
            </a:r>
            <a:r>
              <a:rPr lang="en-US" sz="1100" dirty="0" smtClean="0">
                <a:latin typeface="Lucida Sans Unicode" pitchFamily="34" charset="0"/>
                <a:cs typeface="Lucida Sans Unicode" pitchFamily="34" charset="0"/>
              </a:rPr>
              <a:t>York</a:t>
            </a:r>
            <a:r>
              <a:rPr lang="en-US" sz="1100" baseline="30000" dirty="0" smtClean="0">
                <a:latin typeface="Lucida Sans Unicode" pitchFamily="34" charset="0"/>
                <a:cs typeface="Lucida Sans Unicode" pitchFamily="34" charset="0"/>
              </a:rPr>
              <a:t>2</a:t>
            </a:r>
            <a:r>
              <a:rPr lang="en-US" sz="1100" dirty="0" smtClean="0">
                <a:latin typeface="Lucida Sans Unicode" pitchFamily="34" charset="0"/>
                <a:cs typeface="Lucida Sans Unicode" pitchFamily="34" charset="0"/>
              </a:rPr>
              <a:t>. </a:t>
            </a:r>
            <a:endParaRPr lang="en-US" sz="1100" dirty="0">
              <a:latin typeface="Lucida Sans Unicode" pitchFamily="34" charset="0"/>
              <a:cs typeface="Lucida Sans Unicode" pitchFamily="34" charset="0"/>
            </a:endParaRPr>
          </a:p>
        </p:txBody>
      </p:sp>
      <p:sp>
        <p:nvSpPr>
          <p:cNvPr id="14" name="TextBox 13"/>
          <p:cNvSpPr txBox="1"/>
          <p:nvPr/>
        </p:nvSpPr>
        <p:spPr>
          <a:xfrm>
            <a:off x="381000" y="4267200"/>
            <a:ext cx="6019800" cy="4493538"/>
          </a:xfrm>
          <a:prstGeom prst="rect">
            <a:avLst/>
          </a:prstGeom>
          <a:noFill/>
        </p:spPr>
        <p:txBody>
          <a:bodyPr wrap="square" rtlCol="0">
            <a:spAutoFit/>
          </a:bodyPr>
          <a:lstStyle/>
          <a:p>
            <a:pPr algn="just">
              <a:spcAft>
                <a:spcPts val="300"/>
              </a:spcAft>
            </a:pPr>
            <a:r>
              <a:rPr lang="en-US" sz="1050" dirty="0">
                <a:latin typeface="Lucida Sans Unicode" pitchFamily="34" charset="0"/>
                <a:cs typeface="Lucida Sans Unicode" pitchFamily="34" charset="0"/>
              </a:rPr>
              <a:t>Stereotypes about prostitutes, who are among the most highly stigmatized groups, likely influence how criminal justice officials perceive and ultimately treat minors involved in prostitution.  Gender stereotypes likely play a significant role as well in affecting how law enforcement perceive female minors involved in prostitution, the underlying assumption being “good girls who are worthy of protection would not accept payment for their own exploitation and would somehow </a:t>
            </a:r>
            <a:r>
              <a:rPr lang="en-US" sz="1050" dirty="0" smtClean="0">
                <a:latin typeface="Lucida Sans Unicode" pitchFamily="34" charset="0"/>
                <a:cs typeface="Lucida Sans Unicode" pitchFamily="34" charset="0"/>
              </a:rPr>
              <a:t>escape</a:t>
            </a:r>
            <a:r>
              <a:rPr lang="en-US" sz="1050" baseline="30000" dirty="0" smtClean="0">
                <a:latin typeface="Lucida Sans Unicode" pitchFamily="34" charset="0"/>
                <a:cs typeface="Lucida Sans Unicode" pitchFamily="34" charset="0"/>
              </a:rPr>
              <a:t>”3.</a:t>
            </a:r>
            <a:r>
              <a:rPr lang="en-US" sz="1050" dirty="0" smtClean="0">
                <a:latin typeface="Lucida Sans Unicode" pitchFamily="34" charset="0"/>
                <a:cs typeface="Lucida Sans Unicode" pitchFamily="34" charset="0"/>
              </a:rPr>
              <a:t>  </a:t>
            </a:r>
            <a:r>
              <a:rPr lang="en-US" sz="1050" dirty="0">
                <a:latin typeface="Lucida Sans Unicode" pitchFamily="34" charset="0"/>
                <a:cs typeface="Lucida Sans Unicode" pitchFamily="34" charset="0"/>
              </a:rPr>
              <a:t>This assumption that minors involved in prostitution are complicit in their victimization and are sexually knowledgeable and experienced has largely led to the exclusion of child prostitution as a recognized form of child sexual abuse. </a:t>
            </a:r>
            <a:endParaRPr lang="en-US" sz="1050" dirty="0" smtClean="0">
              <a:latin typeface="Lucida Sans Unicode" pitchFamily="34" charset="0"/>
              <a:cs typeface="Lucida Sans Unicode" pitchFamily="34" charset="0"/>
            </a:endParaRPr>
          </a:p>
          <a:p>
            <a:pPr algn="just">
              <a:spcAft>
                <a:spcPts val="300"/>
              </a:spcAft>
            </a:pPr>
            <a:r>
              <a:rPr lang="en-US" sz="1050" dirty="0">
                <a:latin typeface="Lucida Sans Unicode" pitchFamily="34" charset="0"/>
                <a:cs typeface="Lucida Sans Unicode" pitchFamily="34" charset="0"/>
              </a:rPr>
              <a:t>In fact, research shows that minors involved in prostitution have often been exposed to physical, emotional or verbal abuse, have a history of running away, or come from a dysfunctional family where they may have witnessed </a:t>
            </a:r>
            <a:r>
              <a:rPr lang="en-US" sz="1050" dirty="0" err="1">
                <a:latin typeface="Lucida Sans Unicode" pitchFamily="34" charset="0"/>
                <a:cs typeface="Lucida Sans Unicode" pitchFamily="34" charset="0"/>
              </a:rPr>
              <a:t>interparental</a:t>
            </a:r>
            <a:r>
              <a:rPr lang="en-US" sz="1050" dirty="0">
                <a:latin typeface="Lucida Sans Unicode" pitchFamily="34" charset="0"/>
                <a:cs typeface="Lucida Sans Unicode" pitchFamily="34" charset="0"/>
              </a:rPr>
              <a:t> violence as well as parental alcohol abuse and/or drug use. Studies also reveal that women arrested for prostitution were often sexually abused as children.  These girls are easy targets for pimps who often use physical and sexual violence to manipulate them into prostitution.  According to some studies, more than 80 percent of women involved in prostitution reported that they had been physically assaulted, including having their head and face split open, being punched until their teeth were knocked out, pounded unconscious, hit with hangers, choked, and pushed out of moving </a:t>
            </a:r>
            <a:r>
              <a:rPr lang="en-US" sz="1050" dirty="0" smtClean="0">
                <a:latin typeface="Lucida Sans Unicode" pitchFamily="34" charset="0"/>
                <a:cs typeface="Lucida Sans Unicode" pitchFamily="34" charset="0"/>
              </a:rPr>
              <a:t>cars</a:t>
            </a:r>
            <a:r>
              <a:rPr lang="en-US" sz="1050" baseline="30000" dirty="0" smtClean="0">
                <a:latin typeface="Lucida Sans Unicode" pitchFamily="34" charset="0"/>
                <a:cs typeface="Lucida Sans Unicode" pitchFamily="34" charset="0"/>
              </a:rPr>
              <a:t>4</a:t>
            </a:r>
            <a:r>
              <a:rPr lang="en-US" sz="1050" dirty="0" smtClean="0">
                <a:latin typeface="Lucida Sans Unicode" pitchFamily="34" charset="0"/>
                <a:cs typeface="Lucida Sans Unicode" pitchFamily="34" charset="0"/>
              </a:rPr>
              <a:t>.   </a:t>
            </a:r>
            <a:r>
              <a:rPr lang="en-US" sz="1050" dirty="0">
                <a:latin typeface="Lucida Sans Unicode" pitchFamily="34" charset="0"/>
                <a:cs typeface="Lucida Sans Unicode" pitchFamily="34" charset="0"/>
              </a:rPr>
              <a:t>The relationship between a pimp and a prostituted girl is similar to a relationship characterized by domestic violence in that pimps often isolate girls from family and friends and maintain control using threats and intimidation.  Prostituted youth who are controlled by pimps often experience extreme anxiety and fear along with a host of psychological disorders.  Despite the violence associated with prostitution, pimp-controlled women and girls may not self-identify as victims or cooperate in law enforcement investigations against their pimps out a warped sense of loyalty and may even express feelings of love and admiration for their pimps.</a:t>
            </a:r>
          </a:p>
        </p:txBody>
      </p:sp>
      <p:pic>
        <p:nvPicPr>
          <p:cNvPr id="1026" name="Picture 2" descr="C:\Users\Anamika\Downloads\phot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8014" y="1981199"/>
            <a:ext cx="1575431" cy="218262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8" name="Text Box 5"/>
          <p:cNvSpPr txBox="1">
            <a:spLocks noChangeArrowheads="1"/>
          </p:cNvSpPr>
          <p:nvPr/>
        </p:nvSpPr>
        <p:spPr bwMode="auto">
          <a:xfrm>
            <a:off x="533400" y="4016096"/>
            <a:ext cx="1114425" cy="147733"/>
          </a:xfrm>
          <a:prstGeom prst="rect">
            <a:avLst/>
          </a:prstGeom>
          <a:noFill/>
          <a:ln w="9525">
            <a:noFill/>
            <a:miter lim="800000"/>
            <a:headEnd/>
            <a:tailEnd/>
          </a:ln>
        </p:spPr>
        <p:txBody>
          <a:bodyPr vert="horz" wrap="square" lIns="0" tIns="9144"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00" b="1" i="1" dirty="0" smtClean="0">
                <a:solidFill>
                  <a:schemeClr val="bg1"/>
                </a:solidFill>
                <a:latin typeface="Times New Roman" pitchFamily="18" charset="0"/>
                <a:cs typeface="Arial" pitchFamily="34" charset="0"/>
              </a:rPr>
              <a:t>Stephanie </a:t>
            </a:r>
            <a:r>
              <a:rPr lang="en-US" sz="900" b="1" i="1" dirty="0" err="1" smtClean="0">
                <a:solidFill>
                  <a:schemeClr val="bg1"/>
                </a:solidFill>
                <a:latin typeface="Times New Roman" pitchFamily="18" charset="0"/>
                <a:cs typeface="Arial" pitchFamily="34" charset="0"/>
              </a:rPr>
              <a:t>Fahy</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xmlns="" val="3286395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3308</TotalTime>
  <Words>6872</Words>
  <Application>Microsoft Office PowerPoint</Application>
  <PresentationFormat>On-screen Show (4:3)</PresentationFormat>
  <Paragraphs>317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Anamika</dc:creator>
  <cp:lastModifiedBy>Jay</cp:lastModifiedBy>
  <cp:revision>318</cp:revision>
  <dcterms:created xsi:type="dcterms:W3CDTF">2011-03-30T02:28:30Z</dcterms:created>
  <dcterms:modified xsi:type="dcterms:W3CDTF">2013-05-29T00:28:10Z</dcterms:modified>
</cp:coreProperties>
</file>